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7"/>
  </p:notesMasterIdLst>
  <p:handoutMasterIdLst>
    <p:handoutMasterId r:id="rId58"/>
  </p:handoutMasterIdLst>
  <p:sldIdLst>
    <p:sldId id="408" r:id="rId2"/>
    <p:sldId id="406" r:id="rId3"/>
    <p:sldId id="470" r:id="rId4"/>
    <p:sldId id="425" r:id="rId5"/>
    <p:sldId id="435" r:id="rId6"/>
    <p:sldId id="437" r:id="rId7"/>
    <p:sldId id="438" r:id="rId8"/>
    <p:sldId id="439" r:id="rId9"/>
    <p:sldId id="443" r:id="rId10"/>
    <p:sldId id="469" r:id="rId11"/>
    <p:sldId id="462" r:id="rId12"/>
    <p:sldId id="472" r:id="rId13"/>
    <p:sldId id="461" r:id="rId14"/>
    <p:sldId id="471" r:id="rId15"/>
    <p:sldId id="463" r:id="rId16"/>
    <p:sldId id="464" r:id="rId17"/>
    <p:sldId id="465" r:id="rId18"/>
    <p:sldId id="466" r:id="rId19"/>
    <p:sldId id="467" r:id="rId20"/>
    <p:sldId id="468" r:id="rId21"/>
    <p:sldId id="475" r:id="rId22"/>
    <p:sldId id="431" r:id="rId23"/>
    <p:sldId id="473" r:id="rId24"/>
    <p:sldId id="474" r:id="rId25"/>
    <p:sldId id="478" r:id="rId26"/>
    <p:sldId id="433" r:id="rId27"/>
    <p:sldId id="434" r:id="rId28"/>
    <p:sldId id="480" r:id="rId29"/>
    <p:sldId id="441" r:id="rId30"/>
    <p:sldId id="449" r:id="rId31"/>
    <p:sldId id="493" r:id="rId32"/>
    <p:sldId id="446" r:id="rId33"/>
    <p:sldId id="447" r:id="rId34"/>
    <p:sldId id="448" r:id="rId35"/>
    <p:sldId id="451" r:id="rId36"/>
    <p:sldId id="452" r:id="rId37"/>
    <p:sldId id="495" r:id="rId38"/>
    <p:sldId id="460" r:id="rId39"/>
    <p:sldId id="488" r:id="rId40"/>
    <p:sldId id="489" r:id="rId41"/>
    <p:sldId id="490" r:id="rId42"/>
    <p:sldId id="454" r:id="rId43"/>
    <p:sldId id="481" r:id="rId44"/>
    <p:sldId id="482" r:id="rId45"/>
    <p:sldId id="491" r:id="rId46"/>
    <p:sldId id="484" r:id="rId47"/>
    <p:sldId id="485" r:id="rId48"/>
    <p:sldId id="486" r:id="rId49"/>
    <p:sldId id="487" r:id="rId50"/>
    <p:sldId id="494" r:id="rId51"/>
    <p:sldId id="496" r:id="rId52"/>
    <p:sldId id="436" r:id="rId53"/>
    <p:sldId id="427" r:id="rId54"/>
    <p:sldId id="492" r:id="rId55"/>
    <p:sldId id="444" r:id="rId56"/>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64" autoAdjust="0"/>
    <p:restoredTop sz="78671" autoAdjust="0"/>
  </p:normalViewPr>
  <p:slideViewPr>
    <p:cSldViewPr>
      <p:cViewPr varScale="1">
        <p:scale>
          <a:sx n="75" d="100"/>
          <a:sy n="75" d="100"/>
        </p:scale>
        <p:origin x="-12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4" d="100"/>
          <a:sy n="84" d="100"/>
        </p:scale>
        <p:origin x="-238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83C5E1-A65D-438D-B2A9-6E8CBE5E4958}" type="datetimeFigureOut">
              <a:rPr lang="en-US" smtClean="0"/>
              <a:pPr/>
              <a:t>8/21/2015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CF1EFE2-4C04-492D-B586-F7CD33145658}" type="slidenum">
              <a:rPr lang="en-US" smtClean="0"/>
              <a:pPr/>
              <a:t>‹Nr.›</a:t>
            </a:fld>
            <a:endParaRPr lang="en-US"/>
          </a:p>
        </p:txBody>
      </p:sp>
    </p:spTree>
    <p:extLst>
      <p:ext uri="{BB962C8B-B14F-4D97-AF65-F5344CB8AC3E}">
        <p14:creationId xmlns:p14="http://schemas.microsoft.com/office/powerpoint/2010/main" val="3398187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362370-064B-46F8-AEA7-10F8A87BB99C}" type="datetimeFigureOut">
              <a:rPr lang="de-DE" smtClean="0"/>
              <a:pPr/>
              <a:t>21.08.2015</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473046-53CA-407B-8D19-C01173FC2011}" type="slidenum">
              <a:rPr lang="de-DE" smtClean="0"/>
              <a:pPr/>
              <a:t>‹Nr.›</a:t>
            </a:fld>
            <a:endParaRPr lang="de-DE"/>
          </a:p>
        </p:txBody>
      </p:sp>
    </p:spTree>
    <p:extLst>
      <p:ext uri="{BB962C8B-B14F-4D97-AF65-F5344CB8AC3E}">
        <p14:creationId xmlns:p14="http://schemas.microsoft.com/office/powerpoint/2010/main" val="2176454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mtClean="0"/>
              <a:t>Software Design Patterns are about reusable designs, interaction of objects and high quality solution to a given requirement, task or recurring problem. </a:t>
            </a:r>
          </a:p>
          <a:p>
            <a:r>
              <a:rPr lang="en-US" smtClean="0"/>
              <a:t>So Design Patterns are documented, tried and tested solutions or recurring problems in a give context. </a:t>
            </a:r>
          </a:p>
          <a:p>
            <a:r>
              <a:rPr lang="en-US" smtClean="0"/>
              <a:t>They are reliable and they speed up software development process.</a:t>
            </a:r>
          </a:p>
          <a:p>
            <a:endParaRPr lang="en-US"/>
          </a:p>
        </p:txBody>
      </p:sp>
      <p:sp>
        <p:nvSpPr>
          <p:cNvPr id="4" name="Foliennummernplatzhalter 3"/>
          <p:cNvSpPr>
            <a:spLocks noGrp="1"/>
          </p:cNvSpPr>
          <p:nvPr>
            <p:ph type="sldNum" sz="quarter" idx="10"/>
          </p:nvPr>
        </p:nvSpPr>
        <p:spPr/>
        <p:txBody>
          <a:bodyPr/>
          <a:lstStyle/>
          <a:p>
            <a:fld id="{99473046-53CA-407B-8D19-C01173FC2011}" type="slidenum">
              <a:rPr lang="de-DE" smtClean="0"/>
              <a:pPr/>
              <a:t>10</a:t>
            </a:fld>
            <a:endParaRPr lang="de-DE"/>
          </a:p>
        </p:txBody>
      </p:sp>
    </p:spTree>
    <p:extLst>
      <p:ext uri="{BB962C8B-B14F-4D97-AF65-F5344CB8AC3E}">
        <p14:creationId xmlns:p14="http://schemas.microsoft.com/office/powerpoint/2010/main" val="978948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26</a:t>
            </a:fld>
            <a:endParaRPr lang="de-DE"/>
          </a:p>
        </p:txBody>
      </p:sp>
    </p:spTree>
    <p:extLst>
      <p:ext uri="{BB962C8B-B14F-4D97-AF65-F5344CB8AC3E}">
        <p14:creationId xmlns:p14="http://schemas.microsoft.com/office/powerpoint/2010/main" val="1961735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27</a:t>
            </a:fld>
            <a:endParaRPr lang="de-DE"/>
          </a:p>
        </p:txBody>
      </p:sp>
    </p:spTree>
    <p:extLst>
      <p:ext uri="{BB962C8B-B14F-4D97-AF65-F5344CB8AC3E}">
        <p14:creationId xmlns:p14="http://schemas.microsoft.com/office/powerpoint/2010/main" val="1961735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Every XPages has</a:t>
            </a:r>
            <a:r>
              <a:rPr lang="de-DE" baseline="0" smtClean="0"/>
              <a:t> a corresponding Java class  Hero -&gt; HeroBean, Overview -&gt; OverviewBean</a:t>
            </a:r>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32</a:t>
            </a:fld>
            <a:endParaRPr lang="de-DE"/>
          </a:p>
        </p:txBody>
      </p:sp>
    </p:spTree>
    <p:extLst>
      <p:ext uri="{BB962C8B-B14F-4D97-AF65-F5344CB8AC3E}">
        <p14:creationId xmlns:p14="http://schemas.microsoft.com/office/powerpoint/2010/main" val="3770212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When the user submits the URL, in the BEFORE phase</a:t>
            </a:r>
            <a:r>
              <a:rPr lang="de-DE" baseline="0" smtClean="0"/>
              <a:t> event </a:t>
            </a:r>
            <a:r>
              <a:rPr lang="de-DE" smtClean="0"/>
              <a:t>the</a:t>
            </a:r>
            <a:r>
              <a:rPr lang="de-DE" baseline="0" smtClean="0"/>
              <a:t> Appcontroller gets the page name from the url.</a:t>
            </a:r>
          </a:p>
          <a:p>
            <a:r>
              <a:rPr lang="de-DE" baseline="0" smtClean="0"/>
              <a:t>It first splits the URL to get the last part -&gt; Overview.xsp, then again, it splits the result to just get the name -&gt; Overview</a:t>
            </a:r>
          </a:p>
          <a:p>
            <a:endParaRPr lang="de-DE" baseline="0" smtClean="0"/>
          </a:p>
          <a:p>
            <a:r>
              <a:rPr lang="de-DE" baseline="0" smtClean="0"/>
              <a:t>From the VIEW package, it gets the class OverviewBean, creates a new instance and stores the object in the viewScope.</a:t>
            </a:r>
          </a:p>
          <a:p>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33</a:t>
            </a:fld>
            <a:endParaRPr lang="de-DE"/>
          </a:p>
        </p:txBody>
      </p:sp>
    </p:spTree>
    <p:extLst>
      <p:ext uri="{BB962C8B-B14F-4D97-AF65-F5344CB8AC3E}">
        <p14:creationId xmlns:p14="http://schemas.microsoft.com/office/powerpoint/2010/main" val="2660766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There is no classic data binding.</a:t>
            </a:r>
            <a:r>
              <a:rPr lang="de-DE" baseline="0" smtClean="0"/>
              <a:t> The repeat control accesses the viewScope. The viewScope is manipulated by the AppController. </a:t>
            </a:r>
          </a:p>
          <a:p>
            <a:r>
              <a:rPr lang="de-DE" baseline="0" smtClean="0"/>
              <a:t>„page“ contains the bean object for the page. </a:t>
            </a:r>
          </a:p>
          <a:p>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34</a:t>
            </a:fld>
            <a:endParaRPr lang="de-DE"/>
          </a:p>
        </p:txBody>
      </p:sp>
    </p:spTree>
    <p:extLst>
      <p:ext uri="{BB962C8B-B14F-4D97-AF65-F5344CB8AC3E}">
        <p14:creationId xmlns:p14="http://schemas.microsoft.com/office/powerpoint/2010/main" val="3872825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mtClean="0"/>
              <a:t>The Data Access Object Pattern, also known as the DAO pattern, abstracts the retrieval of data from a data resource such as a database. The concept is to "separate a data resource's client interface from its data access mechanism."</a:t>
            </a:r>
          </a:p>
          <a:p>
            <a:endParaRPr lang="en-US" smtClean="0"/>
          </a:p>
          <a:p>
            <a:r>
              <a:rPr lang="en-US" smtClean="0"/>
              <a:t>The problem with accessing data directly is that the source of the data can change. Consider, for example, that your application is deployed in an environment that accesses an Oracle database. Then it is subsequently deployed to an environment that uses Microsoft SQL Server. If your application uses stored procedures and database-specific code (such as generating a number sequence), how do you handle that in your application? You have two options:</a:t>
            </a:r>
          </a:p>
          <a:p>
            <a:endParaRPr lang="en-US" smtClean="0"/>
          </a:p>
          <a:p>
            <a:r>
              <a:rPr lang="en-US" smtClean="0"/>
              <a:t>    Rewrite your application to use SQL Server instead of Oracle (or add conditional code to handle the differences), or</a:t>
            </a:r>
          </a:p>
          <a:p>
            <a:endParaRPr lang="en-US" smtClean="0"/>
          </a:p>
          <a:p>
            <a:r>
              <a:rPr lang="en-US" smtClean="0"/>
              <a:t>    Create a layer inbetween your application logic and the data access</a:t>
            </a:r>
          </a:p>
          <a:p>
            <a:endParaRPr lang="en-US" smtClean="0"/>
          </a:p>
          <a:p>
            <a:r>
              <a:rPr lang="en-US" smtClean="0"/>
              <a:t>The Data Access Object pattern does the latter.</a:t>
            </a:r>
          </a:p>
          <a:p>
            <a:endParaRPr lang="en-US" smtClean="0"/>
          </a:p>
          <a:p>
            <a:r>
              <a:rPr lang="en-US" smtClean="0"/>
              <a:t>The benefits of the DAO pattern are obvious, but the implementation is a little tricky. To properly implement the DAO pattern you need to generate the following components:</a:t>
            </a:r>
          </a:p>
          <a:p>
            <a:endParaRPr lang="en-US" smtClean="0"/>
          </a:p>
          <a:p>
            <a:r>
              <a:rPr lang="en-US" smtClean="0"/>
              <a:t>    DAO Interface</a:t>
            </a:r>
          </a:p>
          <a:p>
            <a:endParaRPr lang="en-US" smtClean="0"/>
          </a:p>
          <a:p>
            <a:r>
              <a:rPr lang="en-US" smtClean="0"/>
              <a:t>    DAO Factory</a:t>
            </a:r>
          </a:p>
          <a:p>
            <a:endParaRPr lang="en-US" smtClean="0"/>
          </a:p>
          <a:p>
            <a:r>
              <a:rPr lang="en-US" smtClean="0"/>
              <a:t>    DAO Implementation classes</a:t>
            </a:r>
          </a:p>
          <a:p>
            <a:endParaRPr lang="en-US" smtClean="0"/>
          </a:p>
          <a:p>
            <a:r>
              <a:rPr lang="en-US" smtClean="0"/>
              <a:t>    Deployment Descriptor Entry</a:t>
            </a:r>
          </a:p>
          <a:p>
            <a:endParaRPr lang="en-US" smtClean="0"/>
          </a:p>
          <a:p>
            <a:r>
              <a:rPr lang="en-US" smtClean="0"/>
              <a:t>The DAO pattern, in and of itself, does not necessarily require a factory, but in practice you will see the two patterns coupled. The reason is that some mechanism needs to be created to obtain the appropriate implementation class and using a factory is the cleanest implementation</a:t>
            </a:r>
          </a:p>
          <a:p>
            <a:endParaRPr lang="en-US" smtClean="0"/>
          </a:p>
          <a:p>
            <a:r>
              <a:rPr lang="de-DE" smtClean="0"/>
              <a:t>http://www.informit.com/guides/content.aspx?g=java&amp;seqNum=137</a:t>
            </a:r>
          </a:p>
          <a:p>
            <a:r>
              <a:rPr lang="de-DE" smtClean="0"/>
              <a:t>http://www.tutorialspoint.com/design_pattern/data_access_object_pattern.htm</a:t>
            </a:r>
          </a:p>
          <a:p>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38</a:t>
            </a:fld>
            <a:endParaRPr lang="de-DE"/>
          </a:p>
        </p:txBody>
      </p:sp>
    </p:spTree>
    <p:extLst>
      <p:ext uri="{BB962C8B-B14F-4D97-AF65-F5344CB8AC3E}">
        <p14:creationId xmlns:p14="http://schemas.microsoft.com/office/powerpoint/2010/main" val="1802599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9" name="Rectangle 1"/>
          <p:cNvSpPr>
            <a:spLocks noGrp="1" noRot="1" noChangeAspect="1" noChangeArrowheads="1" noTextEdit="1"/>
          </p:cNvSpPr>
          <p:nvPr>
            <p:ph type="sldImg"/>
          </p:nvPr>
        </p:nvSpPr>
        <p:spPr bwMode="auto">
          <a:xfrm>
            <a:off x="1143000" y="685800"/>
            <a:ext cx="4573588" cy="3430588"/>
          </a:xfrm>
          <a:prstGeom prst="rect">
            <a:avLst/>
          </a:prstGeom>
          <a:solidFill>
            <a:srgbClr val="FFFFFF"/>
          </a:solidFill>
          <a:ln>
            <a:solidFill>
              <a:srgbClr val="000000"/>
            </a:solidFill>
            <a:miter lim="800000"/>
            <a:headEnd/>
            <a:tailEnd/>
          </a:ln>
        </p:spPr>
      </p:sp>
      <p:sp>
        <p:nvSpPr>
          <p:cNvPr id="22530" name="Rectangle 2"/>
          <p:cNvSpPr txBox="1">
            <a:spLocks noGrp="1" noChangeArrowheads="1"/>
          </p:cNvSpPr>
          <p:nvPr>
            <p:ph type="body" idx="1"/>
          </p:nvPr>
        </p:nvSpPr>
        <p:spPr bwMode="auto">
          <a:xfrm>
            <a:off x="685640" y="4343839"/>
            <a:ext cx="5488322" cy="4115678"/>
          </a:xfrm>
          <a:prstGeom prst="rect">
            <a:avLst/>
          </a:prstGeom>
          <a:noFill/>
          <a:ln>
            <a:miter lim="800000"/>
            <a:headEnd/>
            <a:tailEnd/>
          </a:ln>
        </p:spPr>
        <p:txBody>
          <a:bodyPr wrap="none" anchor="ctr"/>
          <a:lstStyle/>
          <a:p>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mtClean="0"/>
              <a:t>Let’s 1st talk about software design patterns. Software design patterns can be defined as recurring solutions to common problems in software design. You might be wondering how does your application work without design patterns if this’s so important. The main point to understand is that if your application doesn’t contain any errors it will work like a charm. But working application does not mean that your application’s codebase is up to the industry standard. Just writing code is not gonna help you but writing the code right way will help you. GOF A.K.A. Gang Of Four(Erich Gamma, Richard Helm, Ralph Johnson and John Vlissides) are considered to be the gurus of software design patterns. They introduced 23 design patterns which fall into three types. Creational design patterns, Structural design patterns and behavioural design patterns.</a:t>
            </a:r>
            <a:endParaRPr lang="de-DE" smtClean="0"/>
          </a:p>
          <a:p>
            <a:endParaRPr lang="de-DE" smtClean="0"/>
          </a:p>
          <a:p>
            <a:r>
              <a:rPr lang="de-DE" smtClean="0"/>
              <a:t>http://en.wikipedia.org/wiki/Software_design_pattern</a:t>
            </a:r>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11</a:t>
            </a:fld>
            <a:endParaRPr lang="de-DE"/>
          </a:p>
        </p:txBody>
      </p:sp>
    </p:spTree>
    <p:extLst>
      <p:ext uri="{BB962C8B-B14F-4D97-AF65-F5344CB8AC3E}">
        <p14:creationId xmlns:p14="http://schemas.microsoft.com/office/powerpoint/2010/main" val="16294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http://en.wikipedia.org/wiki/Software_design_pattern</a:t>
            </a:r>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12</a:t>
            </a:fld>
            <a:endParaRPr lang="de-DE"/>
          </a:p>
        </p:txBody>
      </p:sp>
    </p:spTree>
    <p:extLst>
      <p:ext uri="{BB962C8B-B14F-4D97-AF65-F5344CB8AC3E}">
        <p14:creationId xmlns:p14="http://schemas.microsoft.com/office/powerpoint/2010/main" val="2910323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1970-s: "A Pattern Language" , by C. Alexander, et al. , 1977 (available at amazon.com)</a:t>
            </a:r>
          </a:p>
          <a:p>
            <a:r>
              <a:rPr lang="de-DE" smtClean="0"/>
              <a:t>1980-s: Hillside Group - Beck, Ward, Coplien, Booch, Kerth, Johnson, etc.</a:t>
            </a:r>
          </a:p>
          <a:p>
            <a:r>
              <a:rPr lang="de-DE" smtClean="0"/>
              <a:t>1995 - the famous book - "Design Patterns: Elements of Reusable Object Oriented Software", 1995, by the so-called Gang of Four (GoF), that is Erich Gamma, Richard Helm, Ralph Johnson and John Vlissides - see their photo: </a:t>
            </a:r>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13</a:t>
            </a:fld>
            <a:endParaRPr lang="de-DE"/>
          </a:p>
        </p:txBody>
      </p:sp>
    </p:spTree>
    <p:extLst>
      <p:ext uri="{BB962C8B-B14F-4D97-AF65-F5344CB8AC3E}">
        <p14:creationId xmlns:p14="http://schemas.microsoft.com/office/powerpoint/2010/main" val="3000078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mtClean="0"/>
              <a:t>https://www.lri.fr/~mbl/ENS/FONDIHM/2013/papers/Krasner-JOOP88.pdf</a:t>
            </a:r>
          </a:p>
          <a:p>
            <a:endParaRPr lang="de-DE" smtClean="0"/>
          </a:p>
          <a:p>
            <a:r>
              <a:rPr lang="en-US" smtClean="0"/>
              <a:t>The MVC pattern has subsequently evolved,[13] giving rise to variants such as HMVC, MVA, MVP, MVVM, and others that adapted MVC to different contexts</a:t>
            </a:r>
            <a:endParaRPr lang="de-DE"/>
          </a:p>
        </p:txBody>
      </p:sp>
      <p:sp>
        <p:nvSpPr>
          <p:cNvPr id="4" name="Foliennummernplatzhalter 3"/>
          <p:cNvSpPr>
            <a:spLocks noGrp="1"/>
          </p:cNvSpPr>
          <p:nvPr>
            <p:ph type="sldNum" sz="quarter" idx="10"/>
          </p:nvPr>
        </p:nvSpPr>
        <p:spPr/>
        <p:txBody>
          <a:bodyPr/>
          <a:lstStyle/>
          <a:p>
            <a:fld id="{99473046-53CA-407B-8D19-C01173FC2011}" type="slidenum">
              <a:rPr lang="de-DE" smtClean="0"/>
              <a:pPr/>
              <a:t>15</a:t>
            </a:fld>
            <a:endParaRPr lang="de-DE"/>
          </a:p>
        </p:txBody>
      </p:sp>
    </p:spTree>
    <p:extLst>
      <p:ext uri="{BB962C8B-B14F-4D97-AF65-F5344CB8AC3E}">
        <p14:creationId xmlns:p14="http://schemas.microsoft.com/office/powerpoint/2010/main" val="1751525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mtClean="0"/>
              <a:t>An easy way to understand MVC: the model is the data, the view is the window on the screen, and the controller is the glue between the two</a:t>
            </a:r>
          </a:p>
          <a:p>
            <a:endParaRPr lang="en-US" sz="1200" kern="1200" smtClean="0">
              <a:solidFill>
                <a:schemeClr val="tx1"/>
              </a:solidFill>
              <a:effectLst/>
              <a:latin typeface="+mn-lt"/>
              <a:ea typeface="+mn-ea"/>
              <a:cs typeface="+mn-cs"/>
            </a:endParaRPr>
          </a:p>
          <a:p>
            <a:r>
              <a:rPr lang="en-US" smtClean="0"/>
              <a:t>A </a:t>
            </a:r>
            <a:r>
              <a:rPr lang="en-US" b="1" smtClean="0"/>
              <a:t>model</a:t>
            </a:r>
            <a:r>
              <a:rPr lang="en-US" smtClean="0"/>
              <a:t> is an object representing data or even activity, e.g. a database table or even some plant-floor production-machine process. </a:t>
            </a:r>
          </a:p>
          <a:p>
            <a:r>
              <a:rPr lang="en-US" smtClean="0"/>
              <a:t>A </a:t>
            </a:r>
            <a:r>
              <a:rPr lang="en-US" b="1" smtClean="0"/>
              <a:t>view</a:t>
            </a:r>
            <a:r>
              <a:rPr lang="en-US" smtClean="0"/>
              <a:t> is some form of visualization of the state of the model. </a:t>
            </a:r>
          </a:p>
          <a:p>
            <a:r>
              <a:rPr lang="en-US" smtClean="0"/>
              <a:t>A </a:t>
            </a:r>
            <a:r>
              <a:rPr lang="en-US" b="1" smtClean="0"/>
              <a:t>controller</a:t>
            </a:r>
            <a:r>
              <a:rPr lang="en-US" smtClean="0"/>
              <a:t> offers facilities to change the state of the model</a:t>
            </a:r>
          </a:p>
          <a:p>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Controller</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The Controller in the MVC comes at the last, but is the most used part of the MVC pattern. It is used to work with the HTTP requests, coming from the clients; from the browsers  or from any other application that can generate an HttpRequest (not to be confused with the .NET’s HttpRequest object; but a simple HTTP Request). Each request, when comes, is handled by the Controller and then Controller, according to the request makes decisions to load the data, create the response and then sends the data back to the client.</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It should also be noted here, that your Controller acts as a bridge between your Model and the View. Because they, as themself, cannot perform any action. Controller triggers their events and makes them do something, like return data from Model, or to render the HTML document from the View etc. All of the resources and errors are also handled by the Controller. Making it the heart of the pattern, because the response is also sent back from a controller. You can think of an example of a Controller to be the entire Business-logic-layer. The code that is used to run the application’s back-end processing, like creating accounts, managing solutions etc, would make up the Controller section of this pattern.</a:t>
            </a:r>
          </a:p>
          <a:p>
            <a:r>
              <a:rPr lang="en-US" sz="1200" b="1" kern="1200" smtClean="0">
                <a:solidFill>
                  <a:schemeClr val="tx1"/>
                </a:solidFill>
                <a:effectLst/>
                <a:latin typeface="+mn-lt"/>
                <a:ea typeface="+mn-ea"/>
                <a:cs typeface="+mn-cs"/>
              </a:rPr>
              <a:t>View</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Next comes the part of the View, this is the actual web page that is being displayed to the user. It contains the HTML codes that are to be sent back to the data as a response to his request. Correct, Controller sends this response back to the client, View – its self – doesn’t send this response to client whereas Controllers takes this data, and sends back to the client.</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View, can also be created dynamically. As already said, all of the requests are handled by Controller, so any parameter (including QueryStrings) can also be handled by Controllers. Using these parameters, we can generate dynamic Views. So dynamic content in our view, change their layouts or show some other error messages if the data sent is not of our own choice. View, generally depends on the Model that is being used to create the View and these dynamic data objects are capture from the Model (Model is discussed in the next section).</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Point to be noted here is that while section-in-action is View, still Controller is playing a vital role for passing the values and for retrieving the data to be sent to client. </a:t>
            </a:r>
          </a:p>
          <a:p>
            <a:r>
              <a:rPr lang="en-US" sz="1200" b="1" kern="1200" smtClean="0">
                <a:solidFill>
                  <a:schemeClr val="tx1"/>
                </a:solidFill>
                <a:effectLst/>
                <a:latin typeface="+mn-lt"/>
                <a:ea typeface="+mn-ea"/>
                <a:cs typeface="+mn-cs"/>
              </a:rPr>
              <a:t>Model</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As the name suggests, it is a model of some object. The object in this case is our application’s data. It can be of any type, like extracted from a database; no matter which one, SQL Server, MySQL or MS Access etc, or it can be a simple data that comes from a Reporting, or from a Spreadsheet etc. Model is never shown to the user (actually, the client) because he is supposed to see the data and the results we want him to see, that is why, it is a good approach to keep a great abstraction layer between Model and the user (the client).</a:t>
            </a:r>
          </a:p>
          <a:p>
            <a:endParaRPr lang="en-US" sz="1200" kern="120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Model doesn’t only store the data, it – at the same time – keeps the View and the Controller updated or any change being made to it. Models are designed, just like Controllers and Views are designed, just so that there is no ambiguity between three of them and it  is easy for them to communicate to make the web application fluent. Everytime a change is made, View is update by the Controller, because Controller is informed about the change (this informing event is also raised by Controller; as I already said, Controller handles the events). To store anything in the Model, the user has not been provided with any form that is directly connected to the Model, instead a form is generated in the View by the Controller for the user to fill in. Once the form is filled, the form values are then passed to the model for storing purposes. All kinds of data validations (most special type of which are SQL Injections) can be checked at the Controller level rather than loosing (important) data.</a:t>
            </a:r>
            <a:endParaRPr lang="pt-BR" sz="1200" kern="1200" smtClean="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99473046-53CA-407B-8D19-C01173FC2011}" type="slidenum">
              <a:rPr lang="de-DE" smtClean="0"/>
              <a:pPr/>
              <a:t>21</a:t>
            </a:fld>
            <a:endParaRPr lang="de-DE"/>
          </a:p>
        </p:txBody>
      </p:sp>
    </p:spTree>
    <p:extLst>
      <p:ext uri="{BB962C8B-B14F-4D97-AF65-F5344CB8AC3E}">
        <p14:creationId xmlns:p14="http://schemas.microsoft.com/office/powerpoint/2010/main" val="1961735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pt-BR" sz="1200" kern="1200" smtClean="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99473046-53CA-407B-8D19-C01173FC2011}" type="slidenum">
              <a:rPr lang="de-DE" smtClean="0"/>
              <a:pPr/>
              <a:t>22</a:t>
            </a:fld>
            <a:endParaRPr lang="de-DE"/>
          </a:p>
        </p:txBody>
      </p:sp>
    </p:spTree>
    <p:extLst>
      <p:ext uri="{BB962C8B-B14F-4D97-AF65-F5344CB8AC3E}">
        <p14:creationId xmlns:p14="http://schemas.microsoft.com/office/powerpoint/2010/main" val="1961735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smtClean="0"/>
          </a:p>
        </p:txBody>
      </p:sp>
      <p:sp>
        <p:nvSpPr>
          <p:cNvPr id="4" name="Foliennummernplatzhalter 3"/>
          <p:cNvSpPr>
            <a:spLocks noGrp="1"/>
          </p:cNvSpPr>
          <p:nvPr>
            <p:ph type="sldNum" sz="quarter" idx="10"/>
          </p:nvPr>
        </p:nvSpPr>
        <p:spPr/>
        <p:txBody>
          <a:bodyPr/>
          <a:lstStyle/>
          <a:p>
            <a:fld id="{99473046-53CA-407B-8D19-C01173FC2011}" type="slidenum">
              <a:rPr lang="de-DE" smtClean="0"/>
              <a:pPr/>
              <a:t>23</a:t>
            </a:fld>
            <a:endParaRPr lang="de-DE"/>
          </a:p>
        </p:txBody>
      </p:sp>
    </p:spTree>
    <p:extLst>
      <p:ext uri="{BB962C8B-B14F-4D97-AF65-F5344CB8AC3E}">
        <p14:creationId xmlns:p14="http://schemas.microsoft.com/office/powerpoint/2010/main" val="1961735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smtClean="0"/>
          </a:p>
        </p:txBody>
      </p:sp>
      <p:sp>
        <p:nvSpPr>
          <p:cNvPr id="4" name="Foliennummernplatzhalter 3"/>
          <p:cNvSpPr>
            <a:spLocks noGrp="1"/>
          </p:cNvSpPr>
          <p:nvPr>
            <p:ph type="sldNum" sz="quarter" idx="10"/>
          </p:nvPr>
        </p:nvSpPr>
        <p:spPr/>
        <p:txBody>
          <a:bodyPr/>
          <a:lstStyle/>
          <a:p>
            <a:fld id="{99473046-53CA-407B-8D19-C01173FC2011}" type="slidenum">
              <a:rPr lang="de-DE" smtClean="0"/>
              <a:pPr/>
              <a:t>24</a:t>
            </a:fld>
            <a:endParaRPr lang="de-DE"/>
          </a:p>
        </p:txBody>
      </p:sp>
    </p:spTree>
    <p:extLst>
      <p:ext uri="{BB962C8B-B14F-4D97-AF65-F5344CB8AC3E}">
        <p14:creationId xmlns:p14="http://schemas.microsoft.com/office/powerpoint/2010/main" val="19617351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Title 1"/>
          <p:cNvSpPr>
            <a:spLocks noGrp="1"/>
          </p:cNvSpPr>
          <p:nvPr>
            <p:ph type="ctrTitle"/>
          </p:nvPr>
        </p:nvSpPr>
        <p:spPr>
          <a:xfrm>
            <a:off x="179512" y="1395362"/>
            <a:ext cx="7416824" cy="208823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defRPr lang="nl-NL" sz="5676"/>
            </a:lvl1pPr>
          </a:lstStyle>
          <a:p>
            <a:pPr lvl="0" algn="ctr" fontAlgn="base">
              <a:lnSpc>
                <a:spcPct val="99000"/>
              </a:lnSpc>
              <a:spcAft>
                <a:spcPct val="0"/>
              </a:spcAft>
              <a:tabLst>
                <a:tab pos="0" algn="l"/>
                <a:tab pos="589834" algn="l"/>
                <a:tab pos="1179667" algn="l"/>
                <a:tab pos="1767454" algn="l"/>
                <a:tab pos="2359335" algn="l"/>
                <a:tab pos="2949169" algn="l"/>
                <a:tab pos="3536955" algn="l"/>
                <a:tab pos="4128836" algn="l"/>
                <a:tab pos="4718670" algn="l"/>
                <a:tab pos="5308503" algn="l"/>
                <a:tab pos="5898337" algn="l"/>
                <a:tab pos="6488171" algn="l"/>
                <a:tab pos="7075957" algn="l"/>
                <a:tab pos="7667838" algn="l"/>
                <a:tab pos="8255625" algn="l"/>
                <a:tab pos="8847506" algn="l"/>
                <a:tab pos="9437340" algn="l"/>
                <a:tab pos="10027173" algn="l"/>
                <a:tab pos="10617007" algn="l"/>
                <a:tab pos="11206841" algn="l"/>
                <a:tab pos="11796674" algn="l"/>
              </a:tabLst>
            </a:pPr>
            <a:r>
              <a:rPr lang="de-DE" smtClean="0"/>
              <a:t>Titelmasterformat durch Klicken bearbeiten</a:t>
            </a:r>
            <a:endParaRPr lang="nl-NL"/>
          </a:p>
        </p:txBody>
      </p:sp>
      <p:sp>
        <p:nvSpPr>
          <p:cNvPr id="11" name="Subtitle 2"/>
          <p:cNvSpPr>
            <a:spLocks noGrp="1"/>
          </p:cNvSpPr>
          <p:nvPr>
            <p:ph type="subTitle" idx="1"/>
          </p:nvPr>
        </p:nvSpPr>
        <p:spPr>
          <a:xfrm>
            <a:off x="119085" y="3604419"/>
            <a:ext cx="8909205" cy="1655762"/>
          </a:xfrm>
        </p:spPr>
        <p:txBody>
          <a:bodyPr/>
          <a:lstStyle>
            <a:lvl1pPr>
              <a:defRPr lang="nl-NL" sz="3612">
                <a:solidFill>
                  <a:schemeClr val="tx1">
                    <a:tint val="75000"/>
                  </a:schemeClr>
                </a:solidFill>
                <a:latin typeface="+mn-lt"/>
              </a:defRPr>
            </a:lvl1pPr>
          </a:lstStyle>
          <a:p>
            <a:pPr marL="0" lvl="0" indent="0" algn="ctr" fontAlgn="base">
              <a:spcBef>
                <a:spcPct val="20000"/>
              </a:spcBef>
              <a:spcAft>
                <a:spcPct val="0"/>
              </a:spcAft>
              <a:buNone/>
            </a:pPr>
            <a:r>
              <a:rPr lang="de-DE" smtClean="0"/>
              <a:t>Formatvorlage des Untertitelmasters durch Klicken bearbeiten</a:t>
            </a:r>
            <a:endParaRPr lang="nl-NL"/>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737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84784"/>
            <a:ext cx="8856984" cy="5112568"/>
          </a:xfrm>
        </p:spPr>
        <p:txBody>
          <a:bodyPr/>
          <a:lstStyle>
            <a:lvl1pPr>
              <a:defRPr sz="2800"/>
            </a:lvl1pPr>
            <a:lvl2pPr>
              <a:defRPr sz="2400"/>
            </a:lvl2pPr>
            <a:lvl3pPr>
              <a:defRPr sz="2000"/>
            </a:lvl3pPr>
            <a:lvl4pPr>
              <a:defRPr sz="18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hasCustomPrompt="1"/>
          </p:nvPr>
        </p:nvSpPr>
        <p:spPr>
          <a:xfrm>
            <a:off x="179512" y="893663"/>
            <a:ext cx="7391400" cy="519113"/>
          </a:xfrm>
        </p:spPr>
        <p:txBody>
          <a:bodyPr>
            <a:normAutofit/>
          </a:bodyPr>
          <a:lstStyle>
            <a:lvl1pPr algn="l">
              <a:defRPr sz="2800" b="1">
                <a:solidFill>
                  <a:schemeClr val="tx1"/>
                </a:solidFill>
                <a:latin typeface="Calibri" pitchFamily="34" charset="0"/>
              </a:defRPr>
            </a:lvl1pPr>
          </a:lstStyle>
          <a:p>
            <a:r>
              <a:rPr lang="en-US" dirty="0" smtClean="0"/>
              <a:t>Section Title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179512" y="893663"/>
            <a:ext cx="7391400" cy="519113"/>
          </a:xfrm>
        </p:spPr>
        <p:txBody>
          <a:bodyPr>
            <a:normAutofit/>
          </a:bodyPr>
          <a:lstStyle>
            <a:lvl1pPr algn="l">
              <a:defRPr sz="2800" b="1">
                <a:solidFill>
                  <a:schemeClr val="tx1"/>
                </a:solidFill>
                <a:latin typeface="Calibri" pitchFamily="34" charset="0"/>
              </a:defRPr>
            </a:lvl1pPr>
          </a:lstStyle>
          <a:p>
            <a:r>
              <a:rPr lang="en-US" dirty="0" smtClean="0"/>
              <a:t>Section Title</a:t>
            </a:r>
            <a:endParaRPr lang="en-US" dirty="0"/>
          </a:p>
        </p:txBody>
      </p:sp>
      <p:pic>
        <p:nvPicPr>
          <p:cNvPr id="11270" name="Picture 6" descr="C:\Users\Ulrich\AppData\Local\Temp\SNAGHTML23b64e8a.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848" y="836712"/>
            <a:ext cx="9057074" cy="57059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737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Lst>
  <p:transition>
    <p:fade/>
  </p:transition>
  <p:timing>
    <p:tnLst>
      <p:par>
        <p:cTn id="1" dur="indefinite" restart="never" nodeType="tmRoot"/>
      </p:par>
    </p:tnLst>
  </p:timing>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eknori.de/"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29.png"/><Relationship Id="rId4" Type="http://schemas.openxmlformats.org/officeDocument/2006/relationships/image" Target="../media/image22.png"/><Relationship Id="rId9"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tutorialspoint.com/design_pattern/" TargetMode="External"/><Relationship Id="rId2" Type="http://schemas.openxmlformats.org/officeDocument/2006/relationships/hyperlink" Target="http://www.architexa.com/" TargetMode="External"/><Relationship Id="rId1" Type="http://schemas.openxmlformats.org/officeDocument/2006/relationships/slideLayout" Target="../slideLayouts/slideLayout2.xml"/><Relationship Id="rId4" Type="http://schemas.openxmlformats.org/officeDocument/2006/relationships/hyperlink" Target="http://c2.com/cgi/wiki?GangOfFour"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395536" y="1988840"/>
            <a:ext cx="8424936" cy="1494754"/>
          </a:xfrm>
        </p:spPr>
        <p:txBody>
          <a:bodyPr/>
          <a:lstStyle/>
          <a:p>
            <a:pPr algn="l"/>
            <a:r>
              <a:rPr lang="en-US" sz="4400" b="1" smtClean="0"/>
              <a:t>It’s Just A View</a:t>
            </a:r>
            <a:br>
              <a:rPr lang="en-US" sz="4400" b="1" smtClean="0"/>
            </a:br>
            <a:r>
              <a:rPr lang="en-US" sz="2800" b="1" smtClean="0">
                <a:solidFill>
                  <a:schemeClr val="bg1">
                    <a:lumMod val="50000"/>
                  </a:schemeClr>
                </a:solidFill>
              </a:rPr>
              <a:t>An Introduction To </a:t>
            </a:r>
            <a:r>
              <a:rPr lang="en-US" sz="2800" b="1">
                <a:solidFill>
                  <a:schemeClr val="bg1">
                    <a:lumMod val="50000"/>
                  </a:schemeClr>
                </a:solidFill>
              </a:rPr>
              <a:t>M</a:t>
            </a:r>
            <a:r>
              <a:rPr lang="en-US" sz="2800" b="1" smtClean="0">
                <a:solidFill>
                  <a:schemeClr val="bg1">
                    <a:lumMod val="50000"/>
                  </a:schemeClr>
                </a:solidFill>
              </a:rPr>
              <a:t>odel </a:t>
            </a:r>
            <a:r>
              <a:rPr lang="en-US" sz="2800" b="1" smtClean="0">
                <a:solidFill>
                  <a:schemeClr val="bg1">
                    <a:lumMod val="50000"/>
                  </a:schemeClr>
                </a:solidFill>
                <a:sym typeface="Symbol"/>
              </a:rPr>
              <a:t></a:t>
            </a:r>
            <a:r>
              <a:rPr lang="en-US" sz="2800" b="1" smtClean="0">
                <a:solidFill>
                  <a:schemeClr val="bg1">
                    <a:lumMod val="50000"/>
                  </a:schemeClr>
                </a:solidFill>
              </a:rPr>
              <a:t> View </a:t>
            </a:r>
            <a:r>
              <a:rPr lang="en-US" sz="2800" b="1">
                <a:solidFill>
                  <a:schemeClr val="bg1">
                    <a:lumMod val="50000"/>
                  </a:schemeClr>
                </a:solidFill>
                <a:sym typeface="Symbol"/>
              </a:rPr>
              <a:t></a:t>
            </a:r>
            <a:r>
              <a:rPr lang="en-US" sz="2800" b="1" smtClean="0">
                <a:solidFill>
                  <a:schemeClr val="bg1">
                    <a:lumMod val="50000"/>
                  </a:schemeClr>
                </a:solidFill>
              </a:rPr>
              <a:t> Controller </a:t>
            </a:r>
            <a:r>
              <a:rPr lang="en-US" sz="2800" b="1">
                <a:solidFill>
                  <a:schemeClr val="bg1">
                    <a:lumMod val="50000"/>
                  </a:schemeClr>
                </a:solidFill>
              </a:rPr>
              <a:t>I</a:t>
            </a:r>
            <a:r>
              <a:rPr lang="en-US" sz="2800" b="1" smtClean="0">
                <a:solidFill>
                  <a:schemeClr val="bg1">
                    <a:lumMod val="50000"/>
                  </a:schemeClr>
                </a:solidFill>
              </a:rPr>
              <a:t>n XPages</a:t>
            </a:r>
            <a:endParaRPr lang="de-DE" sz="2800" b="1">
              <a:solidFill>
                <a:schemeClr val="bg1">
                  <a:lumMod val="50000"/>
                </a:schemeClr>
              </a:solidFill>
            </a:endParaRPr>
          </a:p>
        </p:txBody>
      </p:sp>
      <p:sp>
        <p:nvSpPr>
          <p:cNvPr id="7" name="Textfeld 6"/>
          <p:cNvSpPr txBox="1"/>
          <p:nvPr/>
        </p:nvSpPr>
        <p:spPr>
          <a:xfrm>
            <a:off x="323528" y="3717031"/>
            <a:ext cx="5544616" cy="923330"/>
          </a:xfrm>
          <a:prstGeom prst="rect">
            <a:avLst/>
          </a:prstGeom>
          <a:noFill/>
        </p:spPr>
        <p:txBody>
          <a:bodyPr wrap="square" rtlCol="0">
            <a:spAutoFit/>
          </a:bodyPr>
          <a:lstStyle/>
          <a:p>
            <a:r>
              <a:rPr lang="de-DE" b="1" dirty="0" smtClean="0"/>
              <a:t>Ulrich Krause, BCC GmbH</a:t>
            </a:r>
          </a:p>
          <a:p>
            <a:endParaRPr lang="de-DE" dirty="0"/>
          </a:p>
          <a:p>
            <a:r>
              <a:rPr lang="en-US" dirty="0" smtClean="0"/>
              <a:t>Atlanta (GA), August 19-21, </a:t>
            </a:r>
            <a:r>
              <a:rPr lang="en-US" dirty="0" smtClean="0"/>
              <a:t>2015</a:t>
            </a:r>
            <a:endParaRPr lang="en-US" dirty="0"/>
          </a:p>
        </p:txBody>
      </p:sp>
    </p:spTree>
    <p:extLst>
      <p:ext uri="{BB962C8B-B14F-4D97-AF65-F5344CB8AC3E}">
        <p14:creationId xmlns:p14="http://schemas.microsoft.com/office/powerpoint/2010/main" val="19894080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Design Patterns</a:t>
            </a:r>
            <a:endParaRPr lang="de-DE"/>
          </a:p>
        </p:txBody>
      </p:sp>
      <p:pic>
        <p:nvPicPr>
          <p:cNvPr id="6148" name="Picture 4" descr="http://3.bp.blogspot.com/-4aAqfjcB-zA/UdLDsWo7X3I/AAAAAAAABXk/FDui7etrEGo/s500/designpatterns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412776"/>
            <a:ext cx="7416824" cy="5187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8587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sz="2600" smtClean="0"/>
              <a:t>Recurring </a:t>
            </a:r>
            <a:r>
              <a:rPr lang="en-US" sz="2600"/>
              <a:t>solutions to software design problems you find again and again in real-world application development</a:t>
            </a:r>
            <a:r>
              <a:rPr lang="en-US" sz="2600" smtClean="0"/>
              <a:t>.</a:t>
            </a:r>
          </a:p>
          <a:p>
            <a:r>
              <a:rPr lang="en-US" sz="2600" smtClean="0"/>
              <a:t> A </a:t>
            </a:r>
            <a:r>
              <a:rPr lang="en-US" sz="2600"/>
              <a:t>general reusable solution to a commonly occurring problem in software design. </a:t>
            </a:r>
            <a:endParaRPr lang="en-US" sz="2600" smtClean="0"/>
          </a:p>
          <a:p>
            <a:r>
              <a:rPr lang="en-US" sz="2600" smtClean="0"/>
              <a:t>It </a:t>
            </a:r>
            <a:r>
              <a:rPr lang="en-US" sz="2600"/>
              <a:t>is a description or template for how to solve a problem that can be used in many different situations. </a:t>
            </a:r>
          </a:p>
          <a:p>
            <a:r>
              <a:rPr lang="en-US" sz="2600" smtClean="0"/>
              <a:t>Are </a:t>
            </a:r>
            <a:r>
              <a:rPr lang="en-US" sz="2600"/>
              <a:t>about design and interaction of objects, as well as providing a communication platform concerning elegant, reusable solutions to commonly encountered programming challenges</a:t>
            </a:r>
            <a:r>
              <a:rPr lang="en-US" sz="2600" smtClean="0"/>
              <a:t>. </a:t>
            </a:r>
          </a:p>
          <a:p>
            <a:r>
              <a:rPr lang="en-US" sz="2600" b="1" smtClean="0"/>
              <a:t>GoF</a:t>
            </a:r>
            <a:r>
              <a:rPr lang="en-US" sz="2600" smtClean="0"/>
              <a:t> </a:t>
            </a:r>
            <a:r>
              <a:rPr lang="en-US" sz="2600"/>
              <a:t>Patterns are considered the foundation of all design patterns. </a:t>
            </a:r>
            <a:endParaRPr lang="de-DE" sz="2600"/>
          </a:p>
        </p:txBody>
      </p:sp>
      <p:sp>
        <p:nvSpPr>
          <p:cNvPr id="3" name="Titel 2"/>
          <p:cNvSpPr>
            <a:spLocks noGrp="1"/>
          </p:cNvSpPr>
          <p:nvPr>
            <p:ph type="title"/>
          </p:nvPr>
        </p:nvSpPr>
        <p:spPr/>
        <p:txBody>
          <a:bodyPr/>
          <a:lstStyle/>
          <a:p>
            <a:r>
              <a:rPr lang="de-DE" smtClean="0"/>
              <a:t>What are Design Patterns?</a:t>
            </a:r>
            <a:endParaRPr lang="de-DE"/>
          </a:p>
        </p:txBody>
      </p:sp>
    </p:spTree>
    <p:extLst>
      <p:ext uri="{BB962C8B-B14F-4D97-AF65-F5344CB8AC3E}">
        <p14:creationId xmlns:p14="http://schemas.microsoft.com/office/powerpoint/2010/main" val="30686333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a:t>A design pattern is not a </a:t>
            </a:r>
            <a:r>
              <a:rPr lang="en-US" b="1"/>
              <a:t>finished design</a:t>
            </a:r>
            <a:r>
              <a:rPr lang="en-US"/>
              <a:t> that can be transformed directly into source or machine </a:t>
            </a:r>
            <a:r>
              <a:rPr lang="en-US" smtClean="0"/>
              <a:t>code</a:t>
            </a:r>
          </a:p>
          <a:p>
            <a:r>
              <a:rPr lang="en-US"/>
              <a:t>A design pattern is not </a:t>
            </a:r>
            <a:r>
              <a:rPr lang="en-US" smtClean="0"/>
              <a:t>a </a:t>
            </a:r>
            <a:r>
              <a:rPr lang="en-US" b="1" smtClean="0"/>
              <a:t>code snippet</a:t>
            </a:r>
            <a:r>
              <a:rPr lang="en-US" smtClean="0"/>
              <a:t> that can be copied into your code.</a:t>
            </a:r>
          </a:p>
          <a:p>
            <a:endParaRPr lang="de-DE"/>
          </a:p>
        </p:txBody>
      </p:sp>
      <p:sp>
        <p:nvSpPr>
          <p:cNvPr id="3" name="Titel 2"/>
          <p:cNvSpPr>
            <a:spLocks noGrp="1"/>
          </p:cNvSpPr>
          <p:nvPr>
            <p:ph type="title"/>
          </p:nvPr>
        </p:nvSpPr>
        <p:spPr/>
        <p:txBody>
          <a:bodyPr/>
          <a:lstStyle/>
          <a:p>
            <a:r>
              <a:rPr lang="de-DE" smtClean="0"/>
              <a:t>Design Patterns are NOT</a:t>
            </a:r>
            <a:endParaRPr lang="de-DE"/>
          </a:p>
        </p:txBody>
      </p:sp>
    </p:spTree>
    <p:extLst>
      <p:ext uri="{BB962C8B-B14F-4D97-AF65-F5344CB8AC3E}">
        <p14:creationId xmlns:p14="http://schemas.microsoft.com/office/powerpoint/2010/main" val="2925245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sz="2400"/>
              <a:t>Ralph </a:t>
            </a:r>
            <a:r>
              <a:rPr lang="en-US" sz="2400" smtClean="0"/>
              <a:t>Johnson, Erich </a:t>
            </a:r>
            <a:r>
              <a:rPr lang="en-US" sz="2400"/>
              <a:t>Gamma, </a:t>
            </a:r>
            <a:r>
              <a:rPr lang="en-US" sz="2400" smtClean="0"/>
              <a:t>Richard Helm, John </a:t>
            </a:r>
            <a:r>
              <a:rPr lang="en-US" sz="2400"/>
              <a:t>Vlissides</a:t>
            </a:r>
            <a:endParaRPr lang="de-DE" sz="2400"/>
          </a:p>
        </p:txBody>
      </p:sp>
      <p:sp>
        <p:nvSpPr>
          <p:cNvPr id="3" name="Titel 2"/>
          <p:cNvSpPr>
            <a:spLocks noGrp="1"/>
          </p:cNvSpPr>
          <p:nvPr>
            <p:ph type="title"/>
          </p:nvPr>
        </p:nvSpPr>
        <p:spPr/>
        <p:txBody>
          <a:bodyPr/>
          <a:lstStyle/>
          <a:p>
            <a:r>
              <a:rPr lang="de-DE" smtClean="0"/>
              <a:t>Gang Of Four - GoF</a:t>
            </a:r>
            <a:endParaRPr lang="de-DE"/>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1988840"/>
            <a:ext cx="6336703"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descr="http://rasan.net/wp-content/uploads/Design-Patterns-Elements-of-Reusable-Object-Oriented-Softwar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0656" y="1988840"/>
            <a:ext cx="2046544" cy="2554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045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The 23 GoF Design Patterns</a:t>
            </a:r>
            <a:endParaRPr lang="de-DE"/>
          </a:p>
        </p:txBody>
      </p:sp>
      <p:sp>
        <p:nvSpPr>
          <p:cNvPr id="4" name="Inhaltsplatzhalter 3"/>
          <p:cNvSpPr>
            <a:spLocks noGrp="1"/>
          </p:cNvSpPr>
          <p:nvPr>
            <p:ph idx="1"/>
          </p:nvPr>
        </p:nvSpPr>
        <p:spPr/>
        <p:txBody>
          <a:bodyPr/>
          <a:lstStyle/>
          <a:p>
            <a:endParaRPr lang="de-DE"/>
          </a:p>
        </p:txBody>
      </p:sp>
      <p:pic>
        <p:nvPicPr>
          <p:cNvPr id="7176" name="Picture 8" descr="C:\Users\Ulrich\AppData\Local\Temp\SNAGHTML2351cd0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498" y="1820986"/>
            <a:ext cx="8901835" cy="4416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983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smtClean="0"/>
              <a:t>MVC </a:t>
            </a:r>
            <a:r>
              <a:rPr lang="en-US"/>
              <a:t>was one of the first works to describe and implement software constructs in terms of their responsibilities. </a:t>
            </a:r>
            <a:endParaRPr lang="en-US" smtClean="0"/>
          </a:p>
          <a:p>
            <a:r>
              <a:rPr lang="en-US" smtClean="0"/>
              <a:t>Trygve </a:t>
            </a:r>
            <a:r>
              <a:rPr lang="en-US"/>
              <a:t>Reenskaug introduced MVC in the 1970s </a:t>
            </a:r>
            <a:endParaRPr lang="en-US" smtClean="0"/>
          </a:p>
          <a:p>
            <a:r>
              <a:rPr lang="en-US" smtClean="0"/>
              <a:t>In </a:t>
            </a:r>
            <a:r>
              <a:rPr lang="en-US"/>
              <a:t>the 1980s, </a:t>
            </a:r>
            <a:r>
              <a:rPr lang="en-US" smtClean="0"/>
              <a:t>Jim </a:t>
            </a:r>
            <a:r>
              <a:rPr lang="en-US"/>
              <a:t>Althoff and others implemented a version of MVC . </a:t>
            </a:r>
            <a:endParaRPr lang="en-US" smtClean="0"/>
          </a:p>
          <a:p>
            <a:r>
              <a:rPr lang="en-US" smtClean="0"/>
              <a:t>MVC </a:t>
            </a:r>
            <a:r>
              <a:rPr lang="en-US"/>
              <a:t>was expressed as a general concept, in a 1988 article.</a:t>
            </a:r>
            <a:endParaRPr lang="de-DE"/>
          </a:p>
        </p:txBody>
      </p:sp>
      <p:sp>
        <p:nvSpPr>
          <p:cNvPr id="3" name="Titel 2"/>
          <p:cNvSpPr>
            <a:spLocks noGrp="1"/>
          </p:cNvSpPr>
          <p:nvPr>
            <p:ph type="title"/>
          </p:nvPr>
        </p:nvSpPr>
        <p:spPr/>
        <p:txBody>
          <a:bodyPr/>
          <a:lstStyle/>
          <a:p>
            <a:r>
              <a:rPr lang="de-DE" smtClean="0"/>
              <a:t>Brief History Of MVC</a:t>
            </a:r>
            <a:endParaRPr lang="de-DE"/>
          </a:p>
        </p:txBody>
      </p:sp>
      <p:pic>
        <p:nvPicPr>
          <p:cNvPr id="1026" name="Picture 2" descr="C:\Users\Ulrich\AppData\Local\Temp\SNAGHTML22f2c6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4845562"/>
            <a:ext cx="4384923" cy="1701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2814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1484784"/>
            <a:ext cx="6048672" cy="5112568"/>
          </a:xfrm>
        </p:spPr>
        <p:txBody>
          <a:bodyPr/>
          <a:lstStyle/>
          <a:p>
            <a:r>
              <a:rPr lang="de-DE" b="1"/>
              <a:t>Trygve Mikkjel Heyerdahl Reenskaug </a:t>
            </a:r>
            <a:r>
              <a:rPr lang="de-DE"/>
              <a:t>(born 1930) is a Norwegian computer scientist and professor emeritus of the University of Oslo. </a:t>
            </a:r>
            <a:endParaRPr lang="de-DE" smtClean="0"/>
          </a:p>
          <a:p>
            <a:r>
              <a:rPr lang="de-DE" smtClean="0"/>
              <a:t>He </a:t>
            </a:r>
            <a:r>
              <a:rPr lang="de-DE"/>
              <a:t>formulated the model-view-controller (MVC) pattern for Graphic User Interface (GUI) software design in 1979 while visiting the Xerox Palo Alto Research Center (PARC).</a:t>
            </a:r>
          </a:p>
        </p:txBody>
      </p:sp>
      <p:sp>
        <p:nvSpPr>
          <p:cNvPr id="3" name="Titel 2"/>
          <p:cNvSpPr>
            <a:spLocks noGrp="1"/>
          </p:cNvSpPr>
          <p:nvPr>
            <p:ph type="title"/>
          </p:nvPr>
        </p:nvSpPr>
        <p:spPr/>
        <p:txBody>
          <a:bodyPr/>
          <a:lstStyle/>
          <a:p>
            <a:r>
              <a:rPr lang="de-DE" smtClean="0"/>
              <a:t>Father Of MVC</a:t>
            </a:r>
            <a:endParaRPr lang="de-DE"/>
          </a:p>
        </p:txBody>
      </p:sp>
      <p:sp>
        <p:nvSpPr>
          <p:cNvPr id="4" name="Rechteck 3"/>
          <p:cNvSpPr/>
          <p:nvPr/>
        </p:nvSpPr>
        <p:spPr>
          <a:xfrm>
            <a:off x="538188" y="6102588"/>
            <a:ext cx="6552728" cy="369332"/>
          </a:xfrm>
          <a:prstGeom prst="rect">
            <a:avLst/>
          </a:prstGeom>
        </p:spPr>
        <p:txBody>
          <a:bodyPr wrap="square">
            <a:spAutoFit/>
          </a:bodyPr>
          <a:lstStyle/>
          <a:p>
            <a:r>
              <a:rPr lang="de-DE"/>
              <a:t>http://en.wikipedia.org/wiki/Trygve_Reenskaug</a:t>
            </a:r>
          </a:p>
        </p:txBody>
      </p:sp>
      <p:pic>
        <p:nvPicPr>
          <p:cNvPr id="2052" name="Picture 4" descr="C:\Users\Ulrich\AppData\Local\Temp\SNAGHTML230305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2652" y="1676003"/>
            <a:ext cx="2221815" cy="2689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7379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smtClean="0"/>
              <a:t>You created a superhero web </a:t>
            </a:r>
            <a:r>
              <a:rPr lang="en-US"/>
              <a:t>application/website for a </a:t>
            </a:r>
            <a:r>
              <a:rPr lang="en-US" smtClean="0"/>
              <a:t>comic shop </a:t>
            </a:r>
            <a:r>
              <a:rPr lang="en-US"/>
              <a:t>owner with a small database table. </a:t>
            </a:r>
            <a:endParaRPr lang="en-US" smtClean="0"/>
          </a:p>
          <a:p>
            <a:r>
              <a:rPr lang="en-US" smtClean="0"/>
              <a:t>it </a:t>
            </a:r>
            <a:r>
              <a:rPr lang="en-US"/>
              <a:t>is a huge success and your client is extremely satisfied</a:t>
            </a:r>
            <a:r>
              <a:rPr lang="en-US" smtClean="0"/>
              <a:t>.</a:t>
            </a:r>
          </a:p>
          <a:p>
            <a:r>
              <a:rPr lang="en-US" smtClean="0"/>
              <a:t>They </a:t>
            </a:r>
            <a:r>
              <a:rPr lang="en-US"/>
              <a:t>ask you to change the application, they want to use a different database </a:t>
            </a:r>
            <a:r>
              <a:rPr lang="en-US" smtClean="0"/>
              <a:t>and, </a:t>
            </a:r>
            <a:r>
              <a:rPr lang="en-US"/>
              <a:t>according to market </a:t>
            </a:r>
            <a:r>
              <a:rPr lang="en-US" smtClean="0"/>
              <a:t>demand, </a:t>
            </a:r>
            <a:r>
              <a:rPr lang="en-US"/>
              <a:t>they definitely need both iPhone and Android </a:t>
            </a:r>
            <a:r>
              <a:rPr lang="en-US" smtClean="0"/>
              <a:t>apps. </a:t>
            </a:r>
          </a:p>
          <a:p>
            <a:r>
              <a:rPr lang="en-US" smtClean="0"/>
              <a:t>Now </a:t>
            </a:r>
            <a:r>
              <a:rPr lang="en-US"/>
              <a:t>repeat this five times. </a:t>
            </a:r>
            <a:endParaRPr lang="en-US" smtClean="0"/>
          </a:p>
          <a:p>
            <a:r>
              <a:rPr lang="en-US" smtClean="0"/>
              <a:t>The </a:t>
            </a:r>
            <a:r>
              <a:rPr lang="en-US"/>
              <a:t>client keeps on </a:t>
            </a:r>
            <a:r>
              <a:rPr lang="en-US" smtClean="0"/>
              <a:t>asking for  modifications and expansions.</a:t>
            </a:r>
          </a:p>
          <a:p>
            <a:r>
              <a:rPr lang="en-US" smtClean="0"/>
              <a:t>These </a:t>
            </a:r>
            <a:r>
              <a:rPr lang="en-US"/>
              <a:t>can be UI related changes and even complete backend architecture . </a:t>
            </a:r>
            <a:endParaRPr lang="de-DE"/>
          </a:p>
        </p:txBody>
      </p:sp>
      <p:sp>
        <p:nvSpPr>
          <p:cNvPr id="3" name="Titel 2"/>
          <p:cNvSpPr>
            <a:spLocks noGrp="1"/>
          </p:cNvSpPr>
          <p:nvPr>
            <p:ph type="title"/>
          </p:nvPr>
        </p:nvSpPr>
        <p:spPr/>
        <p:txBody>
          <a:bodyPr>
            <a:normAutofit/>
          </a:bodyPr>
          <a:lstStyle/>
          <a:p>
            <a:r>
              <a:rPr lang="de-DE" smtClean="0"/>
              <a:t>Why MVC? – An </a:t>
            </a:r>
            <a:r>
              <a:rPr lang="en-US"/>
              <a:t>Example Project Case </a:t>
            </a:r>
            <a:endParaRPr lang="de-DE"/>
          </a:p>
        </p:txBody>
      </p:sp>
    </p:spTree>
    <p:extLst>
      <p:ext uri="{BB962C8B-B14F-4D97-AF65-F5344CB8AC3E}">
        <p14:creationId xmlns:p14="http://schemas.microsoft.com/office/powerpoint/2010/main" val="29922571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It‘s Official, We‘re In Deep Doo-Doo Now …</a:t>
            </a:r>
            <a:endParaRPr lang="de-DE"/>
          </a:p>
        </p:txBody>
      </p:sp>
      <p:pic>
        <p:nvPicPr>
          <p:cNvPr id="3076" name="Picture 4" descr="http://loscuatroojos.com/wp-content/uploads/2012/06/deep-doodo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1628800"/>
            <a:ext cx="4752528" cy="4968552"/>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http://asset.zcache.de/assets/graphics/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2338388"/>
            <a:ext cx="4876800" cy="4876801"/>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C:\Users\Ulrich\AppData\Local\Temp\SNAGHTML236ecb9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100" y="4725144"/>
            <a:ext cx="2806074" cy="1721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803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1484784"/>
            <a:ext cx="5040560" cy="5112568"/>
          </a:xfrm>
        </p:spPr>
        <p:txBody>
          <a:bodyPr/>
          <a:lstStyle/>
          <a:p>
            <a:r>
              <a:rPr lang="en-US" smtClean="0"/>
              <a:t>… you’d </a:t>
            </a:r>
            <a:r>
              <a:rPr lang="en-US"/>
              <a:t>notice that some things </a:t>
            </a:r>
            <a:r>
              <a:rPr lang="en-US" smtClean="0"/>
              <a:t>would have </a:t>
            </a:r>
            <a:r>
              <a:rPr lang="en-US"/>
              <a:t>been less painful </a:t>
            </a:r>
            <a:endParaRPr lang="en-US" smtClean="0"/>
          </a:p>
          <a:p>
            <a:endParaRPr lang="en-US"/>
          </a:p>
          <a:p>
            <a:r>
              <a:rPr lang="en-US" smtClean="0"/>
              <a:t>And you’d been happier </a:t>
            </a:r>
            <a:endParaRPr lang="de-DE"/>
          </a:p>
        </p:txBody>
      </p:sp>
      <p:sp>
        <p:nvSpPr>
          <p:cNvPr id="3" name="Titel 2"/>
          <p:cNvSpPr>
            <a:spLocks noGrp="1"/>
          </p:cNvSpPr>
          <p:nvPr>
            <p:ph type="title"/>
          </p:nvPr>
        </p:nvSpPr>
        <p:spPr/>
        <p:txBody>
          <a:bodyPr/>
          <a:lstStyle/>
          <a:p>
            <a:r>
              <a:rPr lang="en-US"/>
              <a:t>However if you used MVC from the start</a:t>
            </a:r>
            <a:endParaRPr lang="de-DE"/>
          </a:p>
        </p:txBody>
      </p:sp>
      <p:pic>
        <p:nvPicPr>
          <p:cNvPr id="4098" name="Picture 2" descr="http://www.roundmountaingirls.com/images/1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7" y="2014611"/>
            <a:ext cx="4248472" cy="4248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365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rmAutofit lnSpcReduction="10000"/>
          </a:bodyPr>
          <a:lstStyle/>
          <a:p>
            <a:r>
              <a:rPr lang="en-US" dirty="0" smtClean="0"/>
              <a:t>Administrator /Developer since 1993</a:t>
            </a:r>
          </a:p>
          <a:p>
            <a:r>
              <a:rPr lang="de-DE" dirty="0" smtClean="0"/>
              <a:t>Senior Software Architect at BCC, Germany</a:t>
            </a:r>
          </a:p>
          <a:p>
            <a:endParaRPr lang="de-DE" dirty="0" smtClean="0"/>
          </a:p>
          <a:p>
            <a:endParaRPr lang="de-DE" dirty="0" smtClean="0"/>
          </a:p>
          <a:p>
            <a:r>
              <a:rPr lang="de-DE" dirty="0" smtClean="0"/>
              <a:t>OpenNTF Contributor</a:t>
            </a:r>
          </a:p>
          <a:p>
            <a:r>
              <a:rPr lang="de-DE" dirty="0"/>
              <a:t>IBM </a:t>
            </a:r>
            <a:r>
              <a:rPr lang="de-DE"/>
              <a:t>Champion </a:t>
            </a:r>
            <a:r>
              <a:rPr lang="de-DE" smtClean="0"/>
              <a:t>(2011 – 2015)</a:t>
            </a:r>
            <a:endParaRPr lang="de-DE" dirty="0"/>
          </a:p>
          <a:p>
            <a:endParaRPr lang="de-DE" dirty="0" smtClean="0"/>
          </a:p>
          <a:p>
            <a:r>
              <a:rPr lang="de-DE" dirty="0" smtClean="0"/>
              <a:t>Blog </a:t>
            </a:r>
            <a:r>
              <a:rPr lang="de-DE" dirty="0" smtClean="0">
                <a:hlinkClick r:id="rId2"/>
              </a:rPr>
              <a:t>http://www.eknori.de</a:t>
            </a:r>
            <a:endParaRPr lang="de-DE" dirty="0" smtClean="0"/>
          </a:p>
          <a:p>
            <a:r>
              <a:rPr lang="de-DE" dirty="0" smtClean="0"/>
              <a:t>Twitter @eknori</a:t>
            </a:r>
          </a:p>
          <a:p>
            <a:r>
              <a:rPr lang="de-DE" dirty="0" smtClean="0"/>
              <a:t>Mail ulrich.krause@eknori.de</a:t>
            </a:r>
            <a:endParaRPr lang="de-DE" dirty="0"/>
          </a:p>
        </p:txBody>
      </p:sp>
      <p:sp>
        <p:nvSpPr>
          <p:cNvPr id="2" name="Titel 1"/>
          <p:cNvSpPr>
            <a:spLocks noGrp="1"/>
          </p:cNvSpPr>
          <p:nvPr>
            <p:ph type="title"/>
          </p:nvPr>
        </p:nvSpPr>
        <p:spPr/>
        <p:txBody>
          <a:bodyPr/>
          <a:lstStyle/>
          <a:p>
            <a:r>
              <a:rPr lang="de-DE" smtClean="0"/>
              <a:t>About: Ulrich Krause</a:t>
            </a:r>
            <a:endParaRPr lang="de-DE" dirty="0"/>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0757" y="4811545"/>
            <a:ext cx="2033731" cy="561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0" name="Picture 4" descr="C:\Users\Ulrich\AppData\Local\Temp\SNAGHTML11988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922370"/>
            <a:ext cx="2016224" cy="28027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2596477"/>
            <a:ext cx="2334692" cy="688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063" y="1947398"/>
            <a:ext cx="2218625"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991535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b="1"/>
              <a:t>90%</a:t>
            </a:r>
            <a:r>
              <a:rPr lang="en-US"/>
              <a:t> of the code for the web application and the mobile app will be the same, but instead of saving the user data to a Shared Object or through a web service, you’d be using a local DB for instance. </a:t>
            </a:r>
            <a:endParaRPr lang="en-US" smtClean="0"/>
          </a:p>
          <a:p>
            <a:r>
              <a:rPr lang="en-US" smtClean="0"/>
              <a:t>Without </a:t>
            </a:r>
            <a:r>
              <a:rPr lang="en-US" b="1" smtClean="0"/>
              <a:t>MVC</a:t>
            </a:r>
            <a:r>
              <a:rPr lang="en-US" smtClean="0"/>
              <a:t>, </a:t>
            </a:r>
            <a:r>
              <a:rPr lang="en-US"/>
              <a:t>chances are pretty high you’ll be making modifications in a bunch of classes. </a:t>
            </a:r>
            <a:endParaRPr lang="en-US" smtClean="0"/>
          </a:p>
          <a:p>
            <a:r>
              <a:rPr lang="en-US" smtClean="0"/>
              <a:t>The </a:t>
            </a:r>
            <a:r>
              <a:rPr lang="en-US"/>
              <a:t>same applies to the </a:t>
            </a:r>
            <a:r>
              <a:rPr lang="en-US" b="1"/>
              <a:t>UI</a:t>
            </a:r>
            <a:r>
              <a:rPr lang="en-US"/>
              <a:t> for instance. Only the way it’s presented to the user is different.</a:t>
            </a:r>
            <a:endParaRPr lang="de-DE"/>
          </a:p>
        </p:txBody>
      </p:sp>
      <p:sp>
        <p:nvSpPr>
          <p:cNvPr id="3" name="Titel 2"/>
          <p:cNvSpPr>
            <a:spLocks noGrp="1"/>
          </p:cNvSpPr>
          <p:nvPr>
            <p:ph type="title"/>
          </p:nvPr>
        </p:nvSpPr>
        <p:spPr/>
        <p:txBody>
          <a:bodyPr/>
          <a:lstStyle/>
          <a:p>
            <a:r>
              <a:rPr lang="de-DE" smtClean="0"/>
              <a:t>Why ?</a:t>
            </a:r>
            <a:endParaRPr lang="de-DE"/>
          </a:p>
        </p:txBody>
      </p:sp>
    </p:spTree>
    <p:extLst>
      <p:ext uri="{BB962C8B-B14F-4D97-AF65-F5344CB8AC3E}">
        <p14:creationId xmlns:p14="http://schemas.microsoft.com/office/powerpoint/2010/main" val="32798480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MVC Components</a:t>
            </a:r>
            <a:endParaRPr lang="de-DE"/>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8"/>
          <p:cNvSpPr>
            <a:spLocks noGrp="1"/>
          </p:cNvSpPr>
          <p:nvPr>
            <p:ph idx="1"/>
          </p:nvPr>
        </p:nvSpPr>
        <p:spPr/>
        <p:txBody>
          <a:bodyPr/>
          <a:lstStyle/>
          <a:p>
            <a:endParaRPr lang="de-DE"/>
          </a:p>
        </p:txBody>
      </p:sp>
    </p:spTree>
    <p:extLst>
      <p:ext uri="{BB962C8B-B14F-4D97-AF65-F5344CB8AC3E}">
        <p14:creationId xmlns:p14="http://schemas.microsoft.com/office/powerpoint/2010/main" val="10436509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Understanding MVC</a:t>
            </a:r>
            <a:endParaRPr lang="de-DE"/>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8"/>
          <p:cNvSpPr>
            <a:spLocks noGrp="1"/>
          </p:cNvSpPr>
          <p:nvPr>
            <p:ph idx="1"/>
          </p:nvPr>
        </p:nvSpPr>
        <p:spPr/>
        <p:txBody>
          <a:bodyPr/>
          <a:lstStyle/>
          <a:p>
            <a:endParaRPr lang="de-DE"/>
          </a:p>
        </p:txBody>
      </p:sp>
      <p:sp>
        <p:nvSpPr>
          <p:cNvPr id="2" name="Rechteck 1"/>
          <p:cNvSpPr/>
          <p:nvPr/>
        </p:nvSpPr>
        <p:spPr>
          <a:xfrm>
            <a:off x="285687" y="1666027"/>
            <a:ext cx="2872855" cy="1323439"/>
          </a:xfrm>
          <a:prstGeom prst="rect">
            <a:avLst/>
          </a:prstGeom>
          <a:solidFill>
            <a:schemeClr val="bg1">
              <a:lumMod val="95000"/>
            </a:schemeClr>
          </a:solidFill>
          <a:ln>
            <a:solidFill>
              <a:srgbClr val="C00000"/>
            </a:solidFill>
          </a:ln>
        </p:spPr>
        <p:txBody>
          <a:bodyPr wrap="square">
            <a:spAutoFit/>
          </a:bodyPr>
          <a:lstStyle/>
          <a:p>
            <a:r>
              <a:rPr lang="en-US" sz="1600"/>
              <a:t>The </a:t>
            </a:r>
            <a:r>
              <a:rPr lang="en-US" sz="1600" b="1" smtClean="0"/>
              <a:t>Model</a:t>
            </a:r>
            <a:r>
              <a:rPr lang="en-US" sz="1600" smtClean="0"/>
              <a:t> </a:t>
            </a:r>
            <a:r>
              <a:rPr lang="en-US" sz="1600"/>
              <a:t>represents your data structure. Typically your model class will contain functions </a:t>
            </a:r>
            <a:r>
              <a:rPr lang="en-US" sz="1600" smtClean="0"/>
              <a:t>to </a:t>
            </a:r>
            <a:r>
              <a:rPr lang="en-US" sz="1600"/>
              <a:t>retrieve, insert, and update information in </a:t>
            </a:r>
            <a:r>
              <a:rPr lang="en-US" sz="1600" smtClean="0"/>
              <a:t>the datastore</a:t>
            </a:r>
            <a:endParaRPr lang="de-DE" sz="1600"/>
          </a:p>
        </p:txBody>
      </p:sp>
    </p:spTree>
    <p:extLst>
      <p:ext uri="{BB962C8B-B14F-4D97-AF65-F5344CB8AC3E}">
        <p14:creationId xmlns:p14="http://schemas.microsoft.com/office/powerpoint/2010/main" val="41430594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Understanding MVC</a:t>
            </a:r>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8"/>
          <p:cNvSpPr>
            <a:spLocks noGrp="1"/>
          </p:cNvSpPr>
          <p:nvPr>
            <p:ph idx="1"/>
          </p:nvPr>
        </p:nvSpPr>
        <p:spPr/>
        <p:txBody>
          <a:bodyPr/>
          <a:lstStyle/>
          <a:p>
            <a:endParaRPr lang="de-DE"/>
          </a:p>
        </p:txBody>
      </p:sp>
      <p:sp>
        <p:nvSpPr>
          <p:cNvPr id="7" name="Rechteck 6"/>
          <p:cNvSpPr/>
          <p:nvPr/>
        </p:nvSpPr>
        <p:spPr>
          <a:xfrm>
            <a:off x="464864" y="5229200"/>
            <a:ext cx="2872855" cy="1323439"/>
          </a:xfrm>
          <a:prstGeom prst="rect">
            <a:avLst/>
          </a:prstGeom>
          <a:solidFill>
            <a:schemeClr val="bg1">
              <a:lumMod val="95000"/>
            </a:schemeClr>
          </a:solidFill>
          <a:ln>
            <a:solidFill>
              <a:srgbClr val="C00000"/>
            </a:solidFill>
          </a:ln>
        </p:spPr>
        <p:txBody>
          <a:bodyPr wrap="square">
            <a:spAutoFit/>
          </a:bodyPr>
          <a:lstStyle/>
          <a:p>
            <a:r>
              <a:rPr lang="en-US" sz="1600"/>
              <a:t>The </a:t>
            </a:r>
            <a:r>
              <a:rPr lang="en-US" sz="1600" b="1" smtClean="0"/>
              <a:t>View</a:t>
            </a:r>
            <a:r>
              <a:rPr lang="en-US" sz="1600" smtClean="0"/>
              <a:t> </a:t>
            </a:r>
            <a:r>
              <a:rPr lang="en-US" sz="1600"/>
              <a:t>is the information that is being presented to the user. A View will normally be a web page, but can be any other type of "page"</a:t>
            </a:r>
            <a:endParaRPr lang="de-DE" sz="1600"/>
          </a:p>
        </p:txBody>
      </p:sp>
    </p:spTree>
    <p:extLst>
      <p:ext uri="{BB962C8B-B14F-4D97-AF65-F5344CB8AC3E}">
        <p14:creationId xmlns:p14="http://schemas.microsoft.com/office/powerpoint/2010/main" val="3281250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Understanding MVC</a:t>
            </a:r>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sp>
        <p:nvSpPr>
          <p:cNvPr id="9" name="Inhaltsplatzhalter 8"/>
          <p:cNvSpPr>
            <a:spLocks noGrp="1"/>
          </p:cNvSpPr>
          <p:nvPr>
            <p:ph idx="1"/>
          </p:nvPr>
        </p:nvSpPr>
        <p:spPr/>
        <p:txBody>
          <a:bodyPr/>
          <a:lstStyle/>
          <a:p>
            <a:endParaRPr lang="de-DE"/>
          </a:p>
        </p:txBody>
      </p:sp>
      <p:sp>
        <p:nvSpPr>
          <p:cNvPr id="7" name="Rechteck 6"/>
          <p:cNvSpPr/>
          <p:nvPr/>
        </p:nvSpPr>
        <p:spPr>
          <a:xfrm>
            <a:off x="5364088" y="5213300"/>
            <a:ext cx="3304903" cy="1323439"/>
          </a:xfrm>
          <a:prstGeom prst="rect">
            <a:avLst/>
          </a:prstGeom>
          <a:solidFill>
            <a:schemeClr val="bg1">
              <a:lumMod val="95000"/>
            </a:schemeClr>
          </a:solidFill>
          <a:ln>
            <a:solidFill>
              <a:srgbClr val="C00000"/>
            </a:solidFill>
          </a:ln>
        </p:spPr>
        <p:txBody>
          <a:bodyPr wrap="square">
            <a:spAutoFit/>
          </a:bodyPr>
          <a:lstStyle/>
          <a:p>
            <a:r>
              <a:rPr lang="en-US" sz="1600" dirty="0"/>
              <a:t>The </a:t>
            </a:r>
            <a:r>
              <a:rPr lang="en-US" sz="1600" b="1" dirty="0"/>
              <a:t>Controller</a:t>
            </a:r>
            <a:r>
              <a:rPr lang="en-US" sz="1600" dirty="0"/>
              <a:t> </a:t>
            </a:r>
            <a:r>
              <a:rPr lang="en-US" sz="1600" dirty="0" smtClean="0"/>
              <a:t>serves </a:t>
            </a:r>
            <a:r>
              <a:rPr lang="en-US" sz="1600" dirty="0"/>
              <a:t>as an intermediary between the </a:t>
            </a:r>
            <a:r>
              <a:rPr lang="en-US" sz="1600" b="1" dirty="0"/>
              <a:t>Model</a:t>
            </a:r>
            <a:r>
              <a:rPr lang="en-US" sz="1600" dirty="0"/>
              <a:t>, the </a:t>
            </a:r>
            <a:r>
              <a:rPr lang="en-US" sz="1600" b="1" dirty="0"/>
              <a:t>View</a:t>
            </a:r>
            <a:r>
              <a:rPr lang="en-US" sz="1600" dirty="0"/>
              <a:t> and any </a:t>
            </a:r>
            <a:r>
              <a:rPr lang="en-US" sz="1600" b="1" dirty="0"/>
              <a:t>other resources </a:t>
            </a:r>
            <a:r>
              <a:rPr lang="en-US" sz="1600" dirty="0"/>
              <a:t>needed to process HTTP requests and generate a web page</a:t>
            </a:r>
            <a:endParaRPr lang="de-DE" sz="1600" dirty="0"/>
          </a:p>
        </p:txBody>
      </p:sp>
    </p:spTree>
    <p:extLst>
      <p:ext uri="{BB962C8B-B14F-4D97-AF65-F5344CB8AC3E}">
        <p14:creationId xmlns:p14="http://schemas.microsoft.com/office/powerpoint/2010/main" val="24223544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smtClean="0"/>
              <a:t>The </a:t>
            </a:r>
            <a:r>
              <a:rPr lang="en-US" b="1"/>
              <a:t>Model</a:t>
            </a:r>
            <a:r>
              <a:rPr lang="en-US"/>
              <a:t> is the data, </a:t>
            </a:r>
            <a:endParaRPr lang="en-US" smtClean="0"/>
          </a:p>
          <a:p>
            <a:r>
              <a:rPr lang="en-US"/>
              <a:t>T</a:t>
            </a:r>
            <a:r>
              <a:rPr lang="en-US" smtClean="0"/>
              <a:t>he </a:t>
            </a:r>
            <a:r>
              <a:rPr lang="en-US" b="1" smtClean="0"/>
              <a:t>View</a:t>
            </a:r>
            <a:r>
              <a:rPr lang="en-US" smtClean="0"/>
              <a:t> </a:t>
            </a:r>
            <a:r>
              <a:rPr lang="en-US"/>
              <a:t>is the window on the screen, </a:t>
            </a:r>
            <a:endParaRPr lang="en-US" smtClean="0"/>
          </a:p>
          <a:p>
            <a:r>
              <a:rPr lang="en-US"/>
              <a:t>A</a:t>
            </a:r>
            <a:r>
              <a:rPr lang="en-US" smtClean="0"/>
              <a:t>nd </a:t>
            </a:r>
            <a:r>
              <a:rPr lang="en-US"/>
              <a:t>the </a:t>
            </a:r>
            <a:r>
              <a:rPr lang="en-US" b="1" smtClean="0"/>
              <a:t>Controller</a:t>
            </a:r>
            <a:r>
              <a:rPr lang="en-US" smtClean="0"/>
              <a:t> </a:t>
            </a:r>
            <a:r>
              <a:rPr lang="en-US"/>
              <a:t>is the glue between the two</a:t>
            </a:r>
          </a:p>
          <a:p>
            <a:endParaRPr lang="de-DE"/>
          </a:p>
        </p:txBody>
      </p:sp>
      <p:sp>
        <p:nvSpPr>
          <p:cNvPr id="3" name="Titel 2"/>
          <p:cNvSpPr>
            <a:spLocks noGrp="1"/>
          </p:cNvSpPr>
          <p:nvPr>
            <p:ph type="title"/>
          </p:nvPr>
        </p:nvSpPr>
        <p:spPr/>
        <p:txBody>
          <a:bodyPr/>
          <a:lstStyle/>
          <a:p>
            <a:r>
              <a:rPr lang="en-US"/>
              <a:t>An easy way to understand MVC</a:t>
            </a:r>
            <a:endParaRPr lang="de-DE"/>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369" y="3183210"/>
            <a:ext cx="5591175"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9759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MVC </a:t>
            </a:r>
            <a:r>
              <a:rPr lang="de-DE" smtClean="0"/>
              <a:t>Interaction</a:t>
            </a:r>
            <a:endParaRPr lang="de-DE"/>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lrich\AppData\Local\Temp\SNAGHTML89ca33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9161" y="4941168"/>
            <a:ext cx="2466975" cy="1685926"/>
          </a:xfrm>
          <a:prstGeom prst="rect">
            <a:avLst/>
          </a:prstGeom>
          <a:noFill/>
          <a:extLst>
            <a:ext uri="{909E8E84-426E-40DD-AFC4-6F175D3DCCD1}">
              <a14:hiddenFill xmlns:a14="http://schemas.microsoft.com/office/drawing/2010/main">
                <a:solidFill>
                  <a:srgbClr val="FFFFFF"/>
                </a:solidFill>
              </a14:hiddenFill>
            </a:ext>
          </a:extLst>
        </p:spPr>
      </p:pic>
      <p:sp>
        <p:nvSpPr>
          <p:cNvPr id="2" name="Inhaltsplatzhalter 1"/>
          <p:cNvSpPr>
            <a:spLocks noGrp="1"/>
          </p:cNvSpPr>
          <p:nvPr>
            <p:ph idx="1"/>
          </p:nvPr>
        </p:nvSpPr>
        <p:spPr/>
        <p:txBody>
          <a:bodyPr/>
          <a:lstStyle/>
          <a:p>
            <a:endParaRPr lang="de-DE"/>
          </a:p>
        </p:txBody>
      </p:sp>
    </p:spTree>
    <p:extLst>
      <p:ext uri="{BB962C8B-B14F-4D97-AF65-F5344CB8AC3E}">
        <p14:creationId xmlns:p14="http://schemas.microsoft.com/office/powerpoint/2010/main" val="41998981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MVC </a:t>
            </a:r>
            <a:r>
              <a:rPr lang="de-DE" smtClean="0"/>
              <a:t>Interaction</a:t>
            </a:r>
            <a:endParaRPr lang="de-DE"/>
          </a:p>
        </p:txBody>
      </p:sp>
      <p:pic>
        <p:nvPicPr>
          <p:cNvPr id="1028" name="Picture 4" descr="C:\Users\Ulrich\AppData\Local\Temp\SNAGHTML8923e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111" y="1484784"/>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lrich\AppData\Local\Temp\SNAGHTML89291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lrich\AppData\Local\Temp\SNAGHTML892cc7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5" y="3399258"/>
            <a:ext cx="248602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lrich\AppData\Local\Temp\SNAGHTML89ca33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9161" y="4941168"/>
            <a:ext cx="2466975" cy="168592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Ulrich\AppData\Local\Temp\SNAGHTML8a60fb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9553" y="2023551"/>
            <a:ext cx="885825" cy="9334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Ulrich\AppData\Local\Temp\SNAGHTML8a6641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6274" y="5317406"/>
            <a:ext cx="885825" cy="93345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C:\Users\Ulrich\AppData\Local\Temp\SNAGHTML8a728e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9672" y="5365031"/>
            <a:ext cx="933450" cy="885825"/>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C:\Users\Ulrich\AppData\Local\Temp\SNAGHTML8a8189e.PNG"/>
          <p:cNvPicPr>
            <a:picLocks noGrp="1" noChangeAspect="1" noChangeArrowheads="1"/>
          </p:cNvPicPr>
          <p:nvPr>
            <p:ph idx="1"/>
          </p:nvPr>
        </p:nvPicPr>
        <p:blipFill>
          <a:blip r:embed="rId10">
            <a:extLst>
              <a:ext uri="{28A0092B-C50C-407E-A947-70E740481C1C}">
                <a14:useLocalDpi xmlns:a14="http://schemas.microsoft.com/office/drawing/2010/main" val="0"/>
              </a:ext>
            </a:extLst>
          </a:blip>
          <a:srcRect/>
          <a:stretch>
            <a:fillRect/>
          </a:stretch>
        </p:blipFill>
        <p:spPr bwMode="auto">
          <a:xfrm>
            <a:off x="6660232" y="2071287"/>
            <a:ext cx="933333" cy="885714"/>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5"/>
          <p:cNvSpPr/>
          <p:nvPr/>
        </p:nvSpPr>
        <p:spPr>
          <a:xfrm>
            <a:off x="1224631" y="5651956"/>
            <a:ext cx="611065" cy="369332"/>
          </a:xfrm>
          <a:prstGeom prst="rect">
            <a:avLst/>
          </a:prstGeom>
        </p:spPr>
        <p:txBody>
          <a:bodyPr wrap="none">
            <a:spAutoFit/>
          </a:bodyPr>
          <a:lstStyle/>
          <a:p>
            <a:r>
              <a:rPr lang="de-DE" smtClean="0"/>
              <a:t>Sees</a:t>
            </a:r>
            <a:endParaRPr lang="de-DE"/>
          </a:p>
        </p:txBody>
      </p:sp>
      <p:sp>
        <p:nvSpPr>
          <p:cNvPr id="17" name="Rechteck 16"/>
          <p:cNvSpPr/>
          <p:nvPr/>
        </p:nvSpPr>
        <p:spPr>
          <a:xfrm>
            <a:off x="899592" y="2060848"/>
            <a:ext cx="963918" cy="369332"/>
          </a:xfrm>
          <a:prstGeom prst="rect">
            <a:avLst/>
          </a:prstGeom>
        </p:spPr>
        <p:txBody>
          <a:bodyPr wrap="none">
            <a:spAutoFit/>
          </a:bodyPr>
          <a:lstStyle/>
          <a:p>
            <a:r>
              <a:rPr lang="de-DE"/>
              <a:t>U</a:t>
            </a:r>
            <a:r>
              <a:rPr lang="de-DE" smtClean="0"/>
              <a:t>pdates</a:t>
            </a:r>
            <a:endParaRPr lang="de-DE"/>
          </a:p>
        </p:txBody>
      </p:sp>
      <p:sp>
        <p:nvSpPr>
          <p:cNvPr id="18" name="Rechteck 17"/>
          <p:cNvSpPr/>
          <p:nvPr/>
        </p:nvSpPr>
        <p:spPr>
          <a:xfrm>
            <a:off x="7308304" y="2195572"/>
            <a:ext cx="1351845" cy="369332"/>
          </a:xfrm>
          <a:prstGeom prst="rect">
            <a:avLst/>
          </a:prstGeom>
        </p:spPr>
        <p:txBody>
          <a:bodyPr wrap="none">
            <a:spAutoFit/>
          </a:bodyPr>
          <a:lstStyle/>
          <a:p>
            <a:r>
              <a:rPr lang="de-DE"/>
              <a:t>M</a:t>
            </a:r>
            <a:r>
              <a:rPr lang="de-DE" smtClean="0"/>
              <a:t>anipulates</a:t>
            </a:r>
            <a:endParaRPr lang="de-DE"/>
          </a:p>
        </p:txBody>
      </p:sp>
      <p:sp>
        <p:nvSpPr>
          <p:cNvPr id="19" name="Rechteck 18"/>
          <p:cNvSpPr/>
          <p:nvPr/>
        </p:nvSpPr>
        <p:spPr>
          <a:xfrm>
            <a:off x="7380312" y="5877272"/>
            <a:ext cx="627095" cy="369332"/>
          </a:xfrm>
          <a:prstGeom prst="rect">
            <a:avLst/>
          </a:prstGeom>
        </p:spPr>
        <p:txBody>
          <a:bodyPr wrap="none">
            <a:spAutoFit/>
          </a:bodyPr>
          <a:lstStyle/>
          <a:p>
            <a:r>
              <a:rPr lang="de-DE" smtClean="0"/>
              <a:t>Uses</a:t>
            </a:r>
            <a:endParaRPr lang="de-DE"/>
          </a:p>
        </p:txBody>
      </p:sp>
    </p:spTree>
    <p:extLst>
      <p:ext uri="{BB962C8B-B14F-4D97-AF65-F5344CB8AC3E}">
        <p14:creationId xmlns:p14="http://schemas.microsoft.com/office/powerpoint/2010/main" val="41998981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de-DE"/>
          </a:p>
        </p:txBody>
      </p:sp>
    </p:spTree>
    <p:extLst>
      <p:ext uri="{BB962C8B-B14F-4D97-AF65-F5344CB8AC3E}">
        <p14:creationId xmlns:p14="http://schemas.microsoft.com/office/powerpoint/2010/main" val="27641026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Sample Application</a:t>
            </a:r>
            <a:endParaRPr lang="de-DE"/>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945" y="1912355"/>
            <a:ext cx="8821551" cy="4684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6004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mtClean="0"/>
              <a:t>The constant in live and software development</a:t>
            </a:r>
          </a:p>
          <a:p>
            <a:r>
              <a:rPr lang="de-DE" smtClean="0"/>
              <a:t>Software Quality / Maintenance</a:t>
            </a:r>
          </a:p>
          <a:p>
            <a:r>
              <a:rPr lang="de-DE" smtClean="0"/>
              <a:t>Design Patterns</a:t>
            </a:r>
          </a:p>
          <a:p>
            <a:r>
              <a:rPr lang="de-DE" smtClean="0"/>
              <a:t>The Basics of MVC</a:t>
            </a:r>
          </a:p>
          <a:p>
            <a:r>
              <a:rPr lang="de-DE" smtClean="0"/>
              <a:t>Example</a:t>
            </a:r>
          </a:p>
          <a:p>
            <a:endParaRPr lang="de-DE"/>
          </a:p>
        </p:txBody>
      </p:sp>
      <p:sp>
        <p:nvSpPr>
          <p:cNvPr id="3" name="Titel 2"/>
          <p:cNvSpPr>
            <a:spLocks noGrp="1"/>
          </p:cNvSpPr>
          <p:nvPr>
            <p:ph type="title"/>
          </p:nvPr>
        </p:nvSpPr>
        <p:spPr/>
        <p:txBody>
          <a:bodyPr/>
          <a:lstStyle/>
          <a:p>
            <a:r>
              <a:rPr lang="de-DE" smtClean="0"/>
              <a:t>Agenda</a:t>
            </a:r>
            <a:endParaRPr lang="de-DE"/>
          </a:p>
        </p:txBody>
      </p:sp>
    </p:spTree>
    <p:extLst>
      <p:ext uri="{BB962C8B-B14F-4D97-AF65-F5344CB8AC3E}">
        <p14:creationId xmlns:p14="http://schemas.microsoft.com/office/powerpoint/2010/main" val="35267205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Sample Application</a:t>
            </a:r>
            <a:endParaRPr lang="de-DE"/>
          </a:p>
        </p:txBody>
      </p:sp>
      <p:pic>
        <p:nvPicPr>
          <p:cNvPr id="7170" name="Picture 2" descr="C:\Users\Ulrich\AppData\Local\Temp\SNAGHTML62a6d26.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564398"/>
            <a:ext cx="7923810" cy="330476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Ulrich\AppData\Local\Temp\SNAGHTML62b50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2237" y="3701805"/>
            <a:ext cx="5543517" cy="2895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2057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endParaRPr lang="de-DE"/>
          </a:p>
        </p:txBody>
      </p:sp>
      <p:pic>
        <p:nvPicPr>
          <p:cNvPr id="11266" name="Picture 2" descr="C:\Users\Ulrich\AppData\Local\Temp\SNAGHTMLb255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2" y="1268760"/>
            <a:ext cx="6924675" cy="517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8266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Sample Application Design</a:t>
            </a:r>
            <a:endParaRPr lang="de-DE"/>
          </a:p>
        </p:txBody>
      </p:sp>
      <p:pic>
        <p:nvPicPr>
          <p:cNvPr id="4098" name="Picture 2" descr="C:\Users\Ulrich\AppData\Local\Temp\SNAGHTML580d1e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84784"/>
            <a:ext cx="8639005"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3864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The Controller</a:t>
            </a:r>
            <a:endParaRPr lang="de-DE"/>
          </a:p>
        </p:txBody>
      </p:sp>
      <p:pic>
        <p:nvPicPr>
          <p:cNvPr id="5134" name="Picture 14" descr="C:\Users\Ulrich\AppData\Local\Temp\SNAGHTML5a3fd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2" y="1484784"/>
            <a:ext cx="8562975" cy="5067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9054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View Component - Overview.xsp</a:t>
            </a:r>
            <a:endParaRPr lang="de-DE"/>
          </a:p>
        </p:txBody>
      </p:sp>
      <p:pic>
        <p:nvPicPr>
          <p:cNvPr id="15362" name="Picture 2" descr="C:\Users\Ulrich\AppData\Local\Temp\SNAGHTMLea2ea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84784"/>
            <a:ext cx="8208912" cy="5133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147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a:t>View Component - Hero.xsp</a:t>
            </a:r>
          </a:p>
        </p:txBody>
      </p:sp>
      <p:pic>
        <p:nvPicPr>
          <p:cNvPr id="14338" name="Picture 2" descr="C:\Users\Ulrich\AppData\Local\Temp\SNAGHTMLe8bf9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094" y="1446236"/>
            <a:ext cx="8991410" cy="5151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717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Model Component: Overview</a:t>
            </a:r>
            <a:endParaRPr lang="de-DE"/>
          </a:p>
        </p:txBody>
      </p:sp>
      <p:pic>
        <p:nvPicPr>
          <p:cNvPr id="16386" name="Picture 2" descr="C:\Users\Ulrich\AppData\Local\Temp\SNAGHTMLec2a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84784"/>
            <a:ext cx="4621360" cy="5112568"/>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Ulrich\AppData\Local\Temp\SNAGHTMLf11c1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628800"/>
            <a:ext cx="3679266"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6929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a:t>Model Component: </a:t>
            </a:r>
            <a:r>
              <a:rPr lang="de-DE" smtClean="0"/>
              <a:t>Hero</a:t>
            </a:r>
            <a:endParaRPr lang="de-DE"/>
          </a:p>
        </p:txBody>
      </p:sp>
      <p:pic>
        <p:nvPicPr>
          <p:cNvPr id="17410" name="Picture 2" descr="C:\Users\Ulrich\AppData\Local\Temp\SNAGHTMLeee03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6"/>
            <a:ext cx="6480720" cy="5050340"/>
          </a:xfrm>
          <a:prstGeom prst="rect">
            <a:avLst/>
          </a:prstGeom>
          <a:noFill/>
          <a:extLst>
            <a:ext uri="{909E8E84-426E-40DD-AFC4-6F175D3DCCD1}">
              <a14:hiddenFill xmlns:a14="http://schemas.microsoft.com/office/drawing/2010/main">
                <a:solidFill>
                  <a:srgbClr val="FFFFFF"/>
                </a:solidFill>
              </a14:hiddenFill>
            </a:ext>
          </a:extLst>
        </p:spPr>
      </p:pic>
      <p:pic>
        <p:nvPicPr>
          <p:cNvPr id="17413" name="Picture 5" descr="C:\Users\Ulrich\AppData\Local\Temp\SNAGHTMLf05e7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628800"/>
            <a:ext cx="3274704" cy="4010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161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1484784"/>
            <a:ext cx="8208912" cy="5112568"/>
          </a:xfrm>
        </p:spPr>
        <p:txBody>
          <a:bodyPr/>
          <a:lstStyle/>
          <a:p>
            <a:r>
              <a:rPr lang="en-US"/>
              <a:t>A data access object (DAO) is an object that provides an abstract interface to some type of database or other persistence </a:t>
            </a:r>
            <a:r>
              <a:rPr lang="en-US" smtClean="0"/>
              <a:t>mechanism.</a:t>
            </a:r>
          </a:p>
          <a:p>
            <a:endParaRPr lang="en-US"/>
          </a:p>
          <a:p>
            <a:r>
              <a:rPr lang="en-US" smtClean="0"/>
              <a:t>All read / write data operations are</a:t>
            </a:r>
            <a:br>
              <a:rPr lang="en-US" smtClean="0"/>
            </a:br>
            <a:r>
              <a:rPr lang="en-US" smtClean="0"/>
              <a:t>delegated to DAO.</a:t>
            </a:r>
            <a:br>
              <a:rPr lang="en-US" smtClean="0"/>
            </a:br>
            <a:endParaRPr lang="en-US" smtClean="0"/>
          </a:p>
          <a:p>
            <a:r>
              <a:rPr lang="en-US" smtClean="0"/>
              <a:t>No other part of the application </a:t>
            </a:r>
            <a:br>
              <a:rPr lang="en-US" smtClean="0"/>
            </a:br>
            <a:r>
              <a:rPr lang="en-US" smtClean="0"/>
              <a:t>has direct access to the underlying </a:t>
            </a:r>
            <a:br>
              <a:rPr lang="en-US" smtClean="0"/>
            </a:br>
            <a:r>
              <a:rPr lang="en-US" smtClean="0"/>
              <a:t>datastore</a:t>
            </a:r>
            <a:endParaRPr lang="de-DE"/>
          </a:p>
        </p:txBody>
      </p:sp>
      <p:sp>
        <p:nvSpPr>
          <p:cNvPr id="3" name="Titel 2"/>
          <p:cNvSpPr>
            <a:spLocks noGrp="1"/>
          </p:cNvSpPr>
          <p:nvPr>
            <p:ph type="title"/>
          </p:nvPr>
        </p:nvSpPr>
        <p:spPr/>
        <p:txBody>
          <a:bodyPr/>
          <a:lstStyle/>
          <a:p>
            <a:r>
              <a:rPr lang="de-DE" smtClean="0"/>
              <a:t>Data Access Object ( DAO )</a:t>
            </a:r>
            <a:endParaRPr lang="de-DE"/>
          </a:p>
        </p:txBody>
      </p:sp>
      <p:pic>
        <p:nvPicPr>
          <p:cNvPr id="6152" name="Picture 8" descr="C:\Users\Ulrich\AppData\Local\Temp\SNAGHTMLb97ff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2986186"/>
            <a:ext cx="3240360" cy="3251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4716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Changes - What Management Wants …</a:t>
            </a:r>
            <a:endParaRPr lang="de-DE"/>
          </a:p>
        </p:txBody>
      </p:sp>
      <p:sp>
        <p:nvSpPr>
          <p:cNvPr id="4" name="Inhaltsplatzhalter 3"/>
          <p:cNvSpPr>
            <a:spLocks noGrp="1"/>
          </p:cNvSpPr>
          <p:nvPr>
            <p:ph idx="1"/>
          </p:nvPr>
        </p:nvSpPr>
        <p:spPr/>
        <p:txBody>
          <a:bodyPr/>
          <a:lstStyle/>
          <a:p>
            <a:endParaRPr lang="de-DE"/>
          </a:p>
        </p:txBody>
      </p:sp>
      <p:pic>
        <p:nvPicPr>
          <p:cNvPr id="61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28800"/>
            <a:ext cx="7589837" cy="5026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86274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2"/>
          <p:cNvSpPr>
            <a:spLocks noGrp="1"/>
          </p:cNvSpPr>
          <p:nvPr>
            <p:ph idx="1"/>
          </p:nvPr>
        </p:nvSpPr>
        <p:spPr>
          <a:xfrm>
            <a:off x="287016" y="1745432"/>
            <a:ext cx="8856984" cy="5112568"/>
          </a:xfrm>
        </p:spPr>
        <p:txBody>
          <a:bodyPr>
            <a:normAutofit/>
          </a:bodyPr>
          <a:lstStyle/>
          <a:p>
            <a:r>
              <a:rPr lang="de-DE" smtClean="0"/>
              <a:t>The only </a:t>
            </a:r>
            <a:r>
              <a:rPr lang="de-DE" b="1" smtClean="0"/>
              <a:t>constant</a:t>
            </a:r>
            <a:r>
              <a:rPr lang="de-DE" smtClean="0"/>
              <a:t> in </a:t>
            </a:r>
            <a:r>
              <a:rPr lang="de-DE" sz="4000" smtClean="0"/>
              <a:t>live</a:t>
            </a:r>
            <a:r>
              <a:rPr lang="de-DE" smtClean="0"/>
              <a:t> is</a:t>
            </a:r>
          </a:p>
          <a:p>
            <a:pPr marL="0" indent="0">
              <a:buNone/>
            </a:pPr>
            <a:r>
              <a:rPr lang="de-DE" sz="9600" smtClean="0">
                <a:solidFill>
                  <a:srgbClr val="FF9900"/>
                </a:solidFill>
                <a:latin typeface="Aharoni" panose="02010803020104030203" pitchFamily="2" charset="-79"/>
                <a:cs typeface="Aharoni" panose="02010803020104030203" pitchFamily="2" charset="-79"/>
              </a:rPr>
              <a:t> </a:t>
            </a:r>
            <a:r>
              <a:rPr lang="de-DE" sz="9600" smtClean="0">
                <a:solidFill>
                  <a:srgbClr val="FF99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CHANGE</a:t>
            </a:r>
            <a:endParaRPr lang="de-DE" sz="9600" dirty="0">
              <a:solidFill>
                <a:srgbClr val="FF99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2" name="Titel 1"/>
          <p:cNvSpPr>
            <a:spLocks noGrp="1"/>
          </p:cNvSpPr>
          <p:nvPr>
            <p:ph type="title"/>
          </p:nvPr>
        </p:nvSpPr>
        <p:spPr/>
        <p:txBody>
          <a:bodyPr/>
          <a:lstStyle/>
          <a:p>
            <a:endParaRPr lang="de-DE" dirty="0"/>
          </a:p>
        </p:txBody>
      </p:sp>
      <p:pic>
        <p:nvPicPr>
          <p:cNvPr id="4098" name="Picture 2" descr="http://www.panta-rei.de/resources/herakl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068960"/>
            <a:ext cx="2286000" cy="3419475"/>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6300192" y="6119103"/>
            <a:ext cx="2496261" cy="369332"/>
          </a:xfrm>
          <a:prstGeom prst="rect">
            <a:avLst/>
          </a:prstGeom>
        </p:spPr>
        <p:txBody>
          <a:bodyPr wrap="none">
            <a:spAutoFit/>
          </a:bodyPr>
          <a:lstStyle/>
          <a:p>
            <a:r>
              <a:rPr lang="de-DE"/>
              <a:t>Heraclitus (520 - 460 BC)</a:t>
            </a:r>
          </a:p>
        </p:txBody>
      </p:sp>
    </p:spTree>
    <p:extLst>
      <p:ext uri="{BB962C8B-B14F-4D97-AF65-F5344CB8AC3E}">
        <p14:creationId xmlns:p14="http://schemas.microsoft.com/office/powerpoint/2010/main" val="404960873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Changes - What You Think …</a:t>
            </a:r>
            <a:endParaRPr lang="de-DE"/>
          </a:p>
        </p:txBody>
      </p:sp>
      <p:pic>
        <p:nvPicPr>
          <p:cNvPr id="8196" name="Picture 4" descr="C:\Users\Ulrich\AppData\Local\Temp\SNAGHTML8678a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56792"/>
            <a:ext cx="7704856" cy="478232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Ulrich\AppData\Local\Temp\SNAGHTMLbe6d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83" y="4221088"/>
            <a:ext cx="2044959" cy="2392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0606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Changes - What You Need …</a:t>
            </a:r>
            <a:endParaRPr lang="de-DE"/>
          </a:p>
        </p:txBody>
      </p:sp>
      <p:pic>
        <p:nvPicPr>
          <p:cNvPr id="9218" name="Picture 2" descr="C:\Users\Ulrich\AppData\Local\Temp\SNAGHTML8d27a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116" y="1556792"/>
            <a:ext cx="8876380" cy="489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6879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a:t>An interface in the Java programming language is an </a:t>
            </a:r>
            <a:r>
              <a:rPr lang="en-US" b="1"/>
              <a:t>abstract type </a:t>
            </a:r>
            <a:r>
              <a:rPr lang="en-US"/>
              <a:t>that is used to specify an interface (in the generic sense of the term) that classes </a:t>
            </a:r>
            <a:r>
              <a:rPr lang="en-US" b="1"/>
              <a:t>must implement</a:t>
            </a:r>
            <a:r>
              <a:rPr lang="en-US"/>
              <a:t>. </a:t>
            </a:r>
            <a:endParaRPr lang="en-US" smtClean="0"/>
          </a:p>
          <a:p>
            <a:r>
              <a:rPr lang="en-US" smtClean="0"/>
              <a:t>Interfaces </a:t>
            </a:r>
            <a:r>
              <a:rPr lang="en-US"/>
              <a:t>are declared using the </a:t>
            </a:r>
            <a:r>
              <a:rPr lang="en-US" b="1"/>
              <a:t>interface keyword</a:t>
            </a:r>
            <a:r>
              <a:rPr lang="en-US"/>
              <a:t>, and may only contain </a:t>
            </a:r>
            <a:r>
              <a:rPr lang="en-US" b="1"/>
              <a:t>method signature </a:t>
            </a:r>
            <a:r>
              <a:rPr lang="en-US"/>
              <a:t>and </a:t>
            </a:r>
            <a:r>
              <a:rPr lang="en-US" b="1"/>
              <a:t>constant declarations</a:t>
            </a:r>
            <a:r>
              <a:rPr lang="en-US"/>
              <a:t> (variable declarations that are declared to be both static and final).</a:t>
            </a:r>
            <a:endParaRPr lang="de-DE"/>
          </a:p>
        </p:txBody>
      </p:sp>
      <p:sp>
        <p:nvSpPr>
          <p:cNvPr id="3" name="Titel 2"/>
          <p:cNvSpPr>
            <a:spLocks noGrp="1"/>
          </p:cNvSpPr>
          <p:nvPr>
            <p:ph type="title"/>
          </p:nvPr>
        </p:nvSpPr>
        <p:spPr/>
        <p:txBody>
          <a:bodyPr/>
          <a:lstStyle/>
          <a:p>
            <a:r>
              <a:rPr lang="de-DE" smtClean="0"/>
              <a:t>Interface - Definition</a:t>
            </a:r>
            <a:endParaRPr lang="de-DE"/>
          </a:p>
        </p:txBody>
      </p:sp>
    </p:spTree>
    <p:extLst>
      <p:ext uri="{BB962C8B-B14F-4D97-AF65-F5344CB8AC3E}">
        <p14:creationId xmlns:p14="http://schemas.microsoft.com/office/powerpoint/2010/main" val="9279565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mtClean="0"/>
              <a:t>Refactor </a:t>
            </a:r>
            <a:r>
              <a:rPr lang="de-DE" smtClean="0">
                <a:sym typeface="Wingdings" panose="05000000000000000000" pitchFamily="2" charset="2"/>
              </a:rPr>
              <a:t> Extract Interface</a:t>
            </a:r>
            <a:endParaRPr lang="de-DE"/>
          </a:p>
        </p:txBody>
      </p:sp>
      <p:sp>
        <p:nvSpPr>
          <p:cNvPr id="3" name="Titel 2"/>
          <p:cNvSpPr>
            <a:spLocks noGrp="1"/>
          </p:cNvSpPr>
          <p:nvPr>
            <p:ph type="title"/>
          </p:nvPr>
        </p:nvSpPr>
        <p:spPr/>
        <p:txBody>
          <a:bodyPr/>
          <a:lstStyle/>
          <a:p>
            <a:r>
              <a:rPr lang="de-DE" smtClean="0"/>
              <a:t>Interface - HowTo</a:t>
            </a:r>
            <a:endParaRPr lang="de-DE"/>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19" y="2132856"/>
            <a:ext cx="8247063"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16269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Interface – How To</a:t>
            </a:r>
            <a:endParaRPr lang="de-DE"/>
          </a:p>
        </p:txBody>
      </p:sp>
      <p:pic>
        <p:nvPicPr>
          <p:cNvPr id="2052" name="Picture 4" descr="C:\Users\Ulrich\AppData\Local\Temp\SNAGHTML2e22a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1628800"/>
            <a:ext cx="2895600" cy="31146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Ulrich\AppData\Local\Temp\SNAGHTML2e8e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628800"/>
            <a:ext cx="4867275" cy="5010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9177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Interface – The Result</a:t>
            </a:r>
            <a:endParaRPr lang="de-DE"/>
          </a:p>
        </p:txBody>
      </p:sp>
      <p:pic>
        <p:nvPicPr>
          <p:cNvPr id="18436" name="Picture 4" descr="C:\Users\Ulrich\AppData\Local\Temp\SNAGHTML121d36f.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283968" y="1412776"/>
            <a:ext cx="4143877"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C:\Users\Ulrich\AppData\Local\Temp\SNAGHTML13962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6" y="2348880"/>
            <a:ext cx="8356201"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4599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New Class: DaoXml</a:t>
            </a:r>
            <a:endParaRPr lang="de-DE"/>
          </a:p>
        </p:txBody>
      </p:sp>
      <p:pic>
        <p:nvPicPr>
          <p:cNvPr id="3074" name="Picture 2" descr="C:\Users\Ulrich\AppData\Local\Temp\SNAGHTML373c7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56792"/>
            <a:ext cx="4320480" cy="503409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Ulrich\AppData\Local\Temp\SNAGHTML381e8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572196"/>
            <a:ext cx="3352800" cy="32670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Ulrich\AppData\Local\Temp\SNAGHTML3924f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048" y="5187652"/>
            <a:ext cx="1676400" cy="140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016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mtClean="0"/>
              <a:t>Stubs for all methods and properties</a:t>
            </a:r>
          </a:p>
          <a:p>
            <a:r>
              <a:rPr lang="de-DE" smtClean="0"/>
              <a:t>ToDo: Write code to work with XML instead of NSF</a:t>
            </a:r>
            <a:endParaRPr lang="de-DE"/>
          </a:p>
        </p:txBody>
      </p:sp>
      <p:sp>
        <p:nvSpPr>
          <p:cNvPr id="3" name="Titel 2"/>
          <p:cNvSpPr>
            <a:spLocks noGrp="1"/>
          </p:cNvSpPr>
          <p:nvPr>
            <p:ph type="title"/>
          </p:nvPr>
        </p:nvSpPr>
        <p:spPr/>
        <p:txBody>
          <a:bodyPr/>
          <a:lstStyle/>
          <a:p>
            <a:r>
              <a:rPr lang="de-DE" smtClean="0"/>
              <a:t>New Class: DaoXml</a:t>
            </a:r>
            <a:endParaRPr lang="de-DE"/>
          </a:p>
        </p:txBody>
      </p:sp>
      <p:pic>
        <p:nvPicPr>
          <p:cNvPr id="4100" name="Picture 4" descr="C:\Users\Ulrich\AppData\Local\Temp\SNAGHTML13b61e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492896"/>
            <a:ext cx="5472608" cy="4215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7333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mtClean="0"/>
              <a:t>Designer automagically does the neccessary changes</a:t>
            </a:r>
          </a:p>
          <a:p>
            <a:pPr lvl="1"/>
            <a:r>
              <a:rPr lang="de-DE" smtClean="0"/>
              <a:t>in class DaoNsf</a:t>
            </a:r>
          </a:p>
          <a:p>
            <a:pPr lvl="1"/>
            <a:endParaRPr lang="de-DE"/>
          </a:p>
          <a:p>
            <a:pPr lvl="1"/>
            <a:endParaRPr lang="de-DE" smtClean="0"/>
          </a:p>
          <a:p>
            <a:pPr lvl="1"/>
            <a:r>
              <a:rPr lang="de-DE" smtClean="0"/>
              <a:t>in class Overview</a:t>
            </a:r>
            <a:endParaRPr lang="de-DE"/>
          </a:p>
        </p:txBody>
      </p:sp>
      <p:sp>
        <p:nvSpPr>
          <p:cNvPr id="3" name="Titel 2"/>
          <p:cNvSpPr>
            <a:spLocks noGrp="1"/>
          </p:cNvSpPr>
          <p:nvPr>
            <p:ph type="title"/>
          </p:nvPr>
        </p:nvSpPr>
        <p:spPr/>
        <p:txBody>
          <a:bodyPr/>
          <a:lstStyle/>
          <a:p>
            <a:r>
              <a:rPr lang="de-DE" smtClean="0"/>
              <a:t>Implementation Usage</a:t>
            </a:r>
            <a:endParaRPr lang="de-DE"/>
          </a:p>
        </p:txBody>
      </p:sp>
      <p:pic>
        <p:nvPicPr>
          <p:cNvPr id="5124" name="Picture 4" descr="C:\Users\Ulrich\AppData\Local\Temp\SNAGHTML4cccb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273" y="3861048"/>
            <a:ext cx="7877175" cy="1285876"/>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231" y="2564904"/>
            <a:ext cx="4314825"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94987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1484784"/>
            <a:ext cx="8136904" cy="5112568"/>
          </a:xfrm>
        </p:spPr>
        <p:txBody>
          <a:bodyPr/>
          <a:lstStyle/>
          <a:p>
            <a:r>
              <a:rPr lang="de-DE" smtClean="0"/>
              <a:t>Depending on which datasource to use, change that one line in your code.</a:t>
            </a:r>
          </a:p>
          <a:p>
            <a:endParaRPr lang="de-DE"/>
          </a:p>
        </p:txBody>
      </p:sp>
      <p:sp>
        <p:nvSpPr>
          <p:cNvPr id="3" name="Titel 2"/>
          <p:cNvSpPr>
            <a:spLocks noGrp="1"/>
          </p:cNvSpPr>
          <p:nvPr>
            <p:ph type="title"/>
          </p:nvPr>
        </p:nvSpPr>
        <p:spPr/>
        <p:txBody>
          <a:bodyPr/>
          <a:lstStyle/>
          <a:p>
            <a:r>
              <a:rPr lang="de-DE" smtClean="0"/>
              <a:t>And Finally … </a:t>
            </a:r>
            <a:endParaRPr lang="de-DE"/>
          </a:p>
        </p:txBody>
      </p:sp>
      <p:pic>
        <p:nvPicPr>
          <p:cNvPr id="10242" name="Picture 2" descr="C:\Users\Ulrich\AppData\Local\Temp\SNAGHTML98329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119" y="2548260"/>
            <a:ext cx="8363761"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3297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2"/>
          <p:cNvSpPr>
            <a:spLocks noGrp="1"/>
          </p:cNvSpPr>
          <p:nvPr>
            <p:ph idx="1"/>
          </p:nvPr>
        </p:nvSpPr>
        <p:spPr>
          <a:xfrm>
            <a:off x="287016" y="1745432"/>
            <a:ext cx="8856984" cy="5112568"/>
          </a:xfrm>
        </p:spPr>
        <p:txBody>
          <a:bodyPr>
            <a:normAutofit/>
          </a:bodyPr>
          <a:lstStyle/>
          <a:p>
            <a:r>
              <a:rPr lang="de-DE" smtClean="0"/>
              <a:t>The only </a:t>
            </a:r>
            <a:r>
              <a:rPr lang="de-DE" b="1" smtClean="0"/>
              <a:t>constant</a:t>
            </a:r>
            <a:r>
              <a:rPr lang="de-DE" smtClean="0"/>
              <a:t> in</a:t>
            </a:r>
            <a:r>
              <a:rPr lang="de-DE" sz="4000" smtClean="0"/>
              <a:t> software development  </a:t>
            </a:r>
            <a:r>
              <a:rPr lang="de-DE" smtClean="0"/>
              <a:t>is</a:t>
            </a:r>
          </a:p>
          <a:p>
            <a:pPr marL="0" indent="0">
              <a:buNone/>
            </a:pPr>
            <a:r>
              <a:rPr lang="de-DE" sz="9600" smtClean="0">
                <a:solidFill>
                  <a:srgbClr val="FF9900"/>
                </a:solidFill>
                <a:latin typeface="Aharoni" panose="02010803020104030203" pitchFamily="2" charset="-79"/>
                <a:cs typeface="Aharoni" panose="02010803020104030203" pitchFamily="2" charset="-79"/>
              </a:rPr>
              <a:t> </a:t>
            </a:r>
            <a:r>
              <a:rPr lang="de-DE" sz="9600" smtClean="0">
                <a:solidFill>
                  <a:srgbClr val="FF99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CHANGE</a:t>
            </a:r>
            <a:endParaRPr lang="de-DE" sz="9600" dirty="0">
              <a:solidFill>
                <a:srgbClr val="FF99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2" name="Titel 1"/>
          <p:cNvSpPr>
            <a:spLocks noGrp="1"/>
          </p:cNvSpPr>
          <p:nvPr>
            <p:ph type="title"/>
          </p:nvPr>
        </p:nvSpPr>
        <p:spPr/>
        <p:txBody>
          <a:bodyPr/>
          <a:lstStyle/>
          <a:p>
            <a:endParaRPr lang="de-DE" dirty="0"/>
          </a:p>
        </p:txBody>
      </p:sp>
      <p:pic>
        <p:nvPicPr>
          <p:cNvPr id="4098" name="Picture 2" descr="http://www.panta-rei.de/resources/herakl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068960"/>
            <a:ext cx="2286000" cy="3419475"/>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6300192" y="6119103"/>
            <a:ext cx="2496261" cy="369332"/>
          </a:xfrm>
          <a:prstGeom prst="rect">
            <a:avLst/>
          </a:prstGeom>
        </p:spPr>
        <p:txBody>
          <a:bodyPr wrap="none">
            <a:spAutoFit/>
          </a:bodyPr>
          <a:lstStyle/>
          <a:p>
            <a:r>
              <a:rPr lang="de-DE"/>
              <a:t>Heraclitus (520 - 460 BC)</a:t>
            </a:r>
          </a:p>
        </p:txBody>
      </p:sp>
    </p:spTree>
    <p:extLst>
      <p:ext uri="{BB962C8B-B14F-4D97-AF65-F5344CB8AC3E}">
        <p14:creationId xmlns:p14="http://schemas.microsoft.com/office/powerpoint/2010/main" val="19674582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endParaRPr lang="de-DE"/>
          </a:p>
        </p:txBody>
      </p:sp>
      <p:pic>
        <p:nvPicPr>
          <p:cNvPr id="11266" name="Picture 2" descr="C:\Users\Ulrich\AppData\Local\Temp\SNAGHTMLb255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2" y="1268760"/>
            <a:ext cx="6924675" cy="517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5694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US" b="1">
                <a:hlinkClick r:id="rId2"/>
              </a:rPr>
              <a:t>Architexa</a:t>
            </a:r>
            <a:r>
              <a:rPr lang="en-US">
                <a:hlinkClick r:id="rId2"/>
              </a:rPr>
              <a:t> </a:t>
            </a:r>
            <a:r>
              <a:rPr lang="en-US"/>
              <a:t>helps you </a:t>
            </a:r>
            <a:r>
              <a:rPr lang="en-US" smtClean="0"/>
              <a:t>to understand </a:t>
            </a:r>
            <a:r>
              <a:rPr lang="en-US"/>
              <a:t>and </a:t>
            </a:r>
            <a:r>
              <a:rPr lang="en-US" smtClean="0"/>
              <a:t>to document </a:t>
            </a:r>
            <a:r>
              <a:rPr lang="en-US"/>
              <a:t>large/complex codebases. </a:t>
            </a:r>
            <a:endParaRPr lang="en-US" smtClean="0"/>
          </a:p>
          <a:p>
            <a:r>
              <a:rPr lang="it-IT"/>
              <a:t>Design Patterns in Java </a:t>
            </a:r>
            <a:r>
              <a:rPr lang="it-IT" b="1" smtClean="0">
                <a:hlinkClick r:id="rId3"/>
              </a:rPr>
              <a:t>Tutorial</a:t>
            </a:r>
            <a:endParaRPr lang="it-IT" b="1" smtClean="0"/>
          </a:p>
          <a:p>
            <a:r>
              <a:rPr lang="de-DE" b="1">
                <a:hlinkClick r:id="rId4"/>
              </a:rPr>
              <a:t>Gang Of Four</a:t>
            </a:r>
            <a:endParaRPr lang="de-DE" b="1"/>
          </a:p>
          <a:p>
            <a:endParaRPr lang="de-DE" b="1"/>
          </a:p>
        </p:txBody>
      </p:sp>
      <p:sp>
        <p:nvSpPr>
          <p:cNvPr id="3" name="Titel 2"/>
          <p:cNvSpPr>
            <a:spLocks noGrp="1"/>
          </p:cNvSpPr>
          <p:nvPr>
            <p:ph type="title"/>
          </p:nvPr>
        </p:nvSpPr>
        <p:spPr/>
        <p:txBody>
          <a:bodyPr/>
          <a:lstStyle/>
          <a:p>
            <a:r>
              <a:rPr lang="de-DE" smtClean="0"/>
              <a:t>Useful Links</a:t>
            </a:r>
            <a:endParaRPr lang="de-DE"/>
          </a:p>
        </p:txBody>
      </p:sp>
    </p:spTree>
    <p:extLst>
      <p:ext uri="{BB962C8B-B14F-4D97-AF65-F5344CB8AC3E}">
        <p14:creationId xmlns:p14="http://schemas.microsoft.com/office/powerpoint/2010/main" val="33389503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en-GB" smtClean="0"/>
              <a:t>Q &amp; A </a:t>
            </a:r>
            <a:endParaRPr lang="de-DE" dirty="0"/>
          </a:p>
        </p:txBody>
      </p:sp>
      <p:sp>
        <p:nvSpPr>
          <p:cNvPr id="9" name="Rectangle 1"/>
          <p:cNvSpPr txBox="1">
            <a:spLocks noChangeArrowheads="1"/>
          </p:cNvSpPr>
          <p:nvPr/>
        </p:nvSpPr>
        <p:spPr bwMode="auto">
          <a:xfrm>
            <a:off x="179512" y="116632"/>
            <a:ext cx="5473761" cy="36004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defTabSz="457200" rtl="0" fontAlgn="base">
              <a:spcBef>
                <a:spcPct val="0"/>
              </a:spcBef>
              <a:spcAft>
                <a:spcPct val="0"/>
              </a:spcAft>
              <a:buClr>
                <a:srgbClr val="EB6A27"/>
              </a:buClr>
              <a:buSzPct val="100000"/>
              <a:buFont typeface="ITC Officina Sans Book" pitchFamily="32" charset="0"/>
              <a:defRPr sz="3600" b="1" baseline="0">
                <a:solidFill>
                  <a:srgbClr val="EB6A27"/>
                </a:solidFill>
                <a:latin typeface="+mj-lt"/>
                <a:ea typeface="+mj-ea"/>
                <a:cs typeface="+mj-cs"/>
              </a:defRPr>
            </a:lvl1pPr>
            <a:lvl2pPr marL="4318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2pPr>
            <a:lvl3pPr marL="6477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3pPr>
            <a:lvl4pPr marL="8636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4pPr>
            <a:lvl5pPr marL="10795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5pPr>
            <a:lvl6pPr marL="15367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6pPr>
            <a:lvl7pPr marL="19939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7pPr>
            <a:lvl8pPr marL="24511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8pPr>
            <a:lvl9pPr marL="2908300" indent="-215900" algn="l" defTabSz="457200" rtl="0" fontAlgn="base">
              <a:spcBef>
                <a:spcPct val="0"/>
              </a:spcBef>
              <a:spcAft>
                <a:spcPct val="0"/>
              </a:spcAft>
              <a:buClr>
                <a:srgbClr val="000000"/>
              </a:buClr>
              <a:buSzPct val="45000"/>
              <a:buFont typeface="StarSymbol" charset="0"/>
              <a:defRPr sz="3600" b="1">
                <a:solidFill>
                  <a:srgbClr val="EB6A27"/>
                </a:solidFill>
                <a:latin typeface="ITC Officina Sans Book" pitchFamily="32" charset="0"/>
                <a:cs typeface="Arial Unicode MS" charset="0"/>
              </a:defRPr>
            </a:lvl9pPr>
          </a:lstStyle>
          <a:p>
            <a:pPr>
              <a:lnSpc>
                <a:spcPct val="97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800" kern="0" dirty="0">
              <a:solidFill>
                <a:schemeClr val="bg1"/>
              </a:solidFill>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1" y="3861048"/>
            <a:ext cx="9141459" cy="277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2"/>
          <p:cNvSpPr/>
          <p:nvPr/>
        </p:nvSpPr>
        <p:spPr>
          <a:xfrm>
            <a:off x="251520" y="1772816"/>
            <a:ext cx="4572000" cy="954107"/>
          </a:xfrm>
          <a:prstGeom prst="rect">
            <a:avLst/>
          </a:prstGeom>
        </p:spPr>
        <p:txBody>
          <a:bodyPr>
            <a:spAutoFit/>
          </a:bodyPr>
          <a:lstStyle/>
          <a:p>
            <a:r>
              <a:rPr lang="de-DE" sz="2800"/>
              <a:t>Twitter @eknori</a:t>
            </a:r>
          </a:p>
          <a:p>
            <a:r>
              <a:rPr lang="de-DE" sz="2800"/>
              <a:t>Mail ulrich.krause@eknori.de</a:t>
            </a:r>
          </a:p>
        </p:txBody>
      </p:sp>
    </p:spTree>
    <p:extLst>
      <p:ext uri="{BB962C8B-B14F-4D97-AF65-F5344CB8AC3E}">
        <p14:creationId xmlns:p14="http://schemas.microsoft.com/office/powerpoint/2010/main" val="1197320789"/>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endParaRPr lang="de-DE"/>
          </a:p>
        </p:txBody>
      </p:sp>
      <p:pic>
        <p:nvPicPr>
          <p:cNvPr id="3076" name="Picture 4" descr="C:\Users\Ulrich\AppData\Local\Temp\SNAGHTML4fd50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484784"/>
            <a:ext cx="8928104"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17139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endParaRPr lang="de-DE"/>
          </a:p>
        </p:txBody>
      </p:sp>
      <p:sp>
        <p:nvSpPr>
          <p:cNvPr id="4" name="Titel 3"/>
          <p:cNvSpPr>
            <a:spLocks noGrp="1"/>
          </p:cNvSpPr>
          <p:nvPr>
            <p:ph type="title"/>
          </p:nvPr>
        </p:nvSpPr>
        <p:spPr/>
        <p:txBody>
          <a:bodyPr/>
          <a:lstStyle/>
          <a:p>
            <a:endParaRPr lang="de-DE"/>
          </a:p>
        </p:txBody>
      </p:sp>
    </p:spTree>
    <p:extLst>
      <p:ext uri="{BB962C8B-B14F-4D97-AF65-F5344CB8AC3E}">
        <p14:creationId xmlns:p14="http://schemas.microsoft.com/office/powerpoint/2010/main" val="6642710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normAutofit/>
          </a:bodyPr>
          <a:lstStyle/>
          <a:p>
            <a:r>
              <a:rPr lang="de-DE"/>
              <a:t>Software Quality </a:t>
            </a:r>
            <a:r>
              <a:rPr lang="de-DE" smtClean="0"/>
              <a:t>– Use The Right Tools</a:t>
            </a:r>
            <a:endParaRPr lang="de-DE"/>
          </a:p>
        </p:txBody>
      </p:sp>
      <p:pic>
        <p:nvPicPr>
          <p:cNvPr id="2050" name="Picture 2" descr="C:\Users\Ulrich\AppData\Local\Temp\SNAGHTML560ff0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522" y="1700808"/>
            <a:ext cx="5434955" cy="4984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8938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Softwarequality - Overview</a:t>
            </a:r>
            <a:endParaRPr lang="de-DE"/>
          </a:p>
        </p:txBody>
      </p:sp>
      <p:pic>
        <p:nvPicPr>
          <p:cNvPr id="1030" name="Picture 6" descr="C:\Users\Ulrich\AppData\Local\Temp\SNAGHTML244aaa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023070"/>
            <a:ext cx="890587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768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Softwarequality – User Perspective</a:t>
            </a:r>
            <a:endParaRPr lang="de-DE"/>
          </a:p>
        </p:txBody>
      </p:sp>
      <p:pic>
        <p:nvPicPr>
          <p:cNvPr id="3074" name="Picture 2" descr="C:\Users\Ulrich\AppData\Local\Temp\SNAGHTML245b48b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023070"/>
            <a:ext cx="890587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373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p:txBody>
          <a:bodyPr/>
          <a:lstStyle/>
          <a:p>
            <a:r>
              <a:rPr lang="de-DE" smtClean="0"/>
              <a:t>Softwarequality – Developer Perspective</a:t>
            </a:r>
            <a:endParaRPr lang="de-DE"/>
          </a:p>
        </p:txBody>
      </p:sp>
      <p:pic>
        <p:nvPicPr>
          <p:cNvPr id="2050" name="Picture 2" descr="C:\Users\Ulrich\AppData\Local\Temp\SNAGHTML24598a1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023070"/>
            <a:ext cx="8905875"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2919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mtClean="0"/>
              <a:t>Challenges with „historically grown“ applications</a:t>
            </a:r>
          </a:p>
          <a:p>
            <a:pPr lvl="1"/>
            <a:r>
              <a:rPr lang="de-DE" smtClean="0"/>
              <a:t>Code can be everywhere in the application</a:t>
            </a:r>
          </a:p>
          <a:p>
            <a:pPr lvl="2"/>
            <a:r>
              <a:rPr lang="de-DE" smtClean="0"/>
              <a:t>Forms, View Events, Buttons, Hotspots, Script Libraries …</a:t>
            </a:r>
          </a:p>
          <a:p>
            <a:pPr lvl="1"/>
            <a:r>
              <a:rPr lang="de-DE" smtClean="0"/>
              <a:t>Use of different languages</a:t>
            </a:r>
          </a:p>
          <a:p>
            <a:pPr lvl="2"/>
            <a:r>
              <a:rPr lang="de-DE" smtClean="0"/>
              <a:t>LotusScript, @Formula, Javascript, Java, Simple Actions, HTML …</a:t>
            </a:r>
          </a:p>
          <a:p>
            <a:pPr lvl="1"/>
            <a:r>
              <a:rPr lang="de-DE" smtClean="0"/>
              <a:t>Redundancies</a:t>
            </a:r>
          </a:p>
          <a:p>
            <a:pPr lvl="1"/>
            <a:endParaRPr lang="de-DE"/>
          </a:p>
          <a:p>
            <a:r>
              <a:rPr lang="de-DE" smtClean="0"/>
              <a:t>One possible solution is to seperate the Frontend from the Backend Code. </a:t>
            </a:r>
          </a:p>
          <a:p>
            <a:pPr lvl="1"/>
            <a:r>
              <a:rPr lang="de-DE" smtClean="0"/>
              <a:t>NotesDocument</a:t>
            </a:r>
          </a:p>
          <a:p>
            <a:pPr lvl="1"/>
            <a:r>
              <a:rPr lang="de-DE" smtClean="0"/>
              <a:t>NotesUIDocument</a:t>
            </a:r>
            <a:endParaRPr lang="de-DE"/>
          </a:p>
        </p:txBody>
      </p:sp>
      <p:sp>
        <p:nvSpPr>
          <p:cNvPr id="3" name="Titel 2"/>
          <p:cNvSpPr>
            <a:spLocks noGrp="1"/>
          </p:cNvSpPr>
          <p:nvPr>
            <p:ph type="title"/>
          </p:nvPr>
        </p:nvSpPr>
        <p:spPr/>
        <p:txBody>
          <a:bodyPr/>
          <a:lstStyle/>
          <a:p>
            <a:r>
              <a:rPr lang="de-DE" smtClean="0"/>
              <a:t>Software Quality / Maintenance</a:t>
            </a:r>
            <a:endParaRPr lang="de-DE"/>
          </a:p>
        </p:txBody>
      </p:sp>
    </p:spTree>
    <p:extLst>
      <p:ext uri="{BB962C8B-B14F-4D97-AF65-F5344CB8AC3E}">
        <p14:creationId xmlns:p14="http://schemas.microsoft.com/office/powerpoint/2010/main" val="2684122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TLCC Presentation Template_revis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bcc-template</Template>
  <TotalTime>0</TotalTime>
  <Words>2637</Words>
  <Application>Microsoft Office PowerPoint</Application>
  <PresentationFormat>Bildschirmpräsentation (4:3)</PresentationFormat>
  <Paragraphs>222</Paragraphs>
  <Slides>55</Slides>
  <Notes>16</Notes>
  <HiddenSlides>0</HiddenSlides>
  <MMClips>0</MMClips>
  <ScaleCrop>false</ScaleCrop>
  <HeadingPairs>
    <vt:vector size="4" baseType="variant">
      <vt:variant>
        <vt:lpstr>Design</vt:lpstr>
      </vt:variant>
      <vt:variant>
        <vt:i4>1</vt:i4>
      </vt:variant>
      <vt:variant>
        <vt:lpstr>Folientitel</vt:lpstr>
      </vt:variant>
      <vt:variant>
        <vt:i4>55</vt:i4>
      </vt:variant>
    </vt:vector>
  </HeadingPairs>
  <TitlesOfParts>
    <vt:vector size="56" baseType="lpstr">
      <vt:lpstr>TLCC Presentation Template_revised</vt:lpstr>
      <vt:lpstr>It’s Just A View An Introduction To Model  View  Controller In XPages</vt:lpstr>
      <vt:lpstr>About: Ulrich Krause</vt:lpstr>
      <vt:lpstr>Agenda</vt:lpstr>
      <vt:lpstr>PowerPoint-Präsentation</vt:lpstr>
      <vt:lpstr>PowerPoint-Präsentation</vt:lpstr>
      <vt:lpstr>Softwarequality - Overview</vt:lpstr>
      <vt:lpstr>Softwarequality – User Perspective</vt:lpstr>
      <vt:lpstr>Softwarequality – Developer Perspective</vt:lpstr>
      <vt:lpstr>Software Quality / Maintenance</vt:lpstr>
      <vt:lpstr>Design Patterns</vt:lpstr>
      <vt:lpstr>What are Design Patterns?</vt:lpstr>
      <vt:lpstr>Design Patterns are NOT</vt:lpstr>
      <vt:lpstr>Gang Of Four - GoF</vt:lpstr>
      <vt:lpstr>The 23 GoF Design Patterns</vt:lpstr>
      <vt:lpstr>Brief History Of MVC</vt:lpstr>
      <vt:lpstr>Father Of MVC</vt:lpstr>
      <vt:lpstr>Why MVC? – An Example Project Case </vt:lpstr>
      <vt:lpstr>It‘s Official, We‘re In Deep Doo-Doo Now …</vt:lpstr>
      <vt:lpstr>However if you used MVC from the start</vt:lpstr>
      <vt:lpstr>Why ?</vt:lpstr>
      <vt:lpstr>MVC Components</vt:lpstr>
      <vt:lpstr>Understanding MVC</vt:lpstr>
      <vt:lpstr>Understanding MVC</vt:lpstr>
      <vt:lpstr>Understanding MVC</vt:lpstr>
      <vt:lpstr>An easy way to understand MVC</vt:lpstr>
      <vt:lpstr>MVC Interaction</vt:lpstr>
      <vt:lpstr>MVC Interaction</vt:lpstr>
      <vt:lpstr>PowerPoint-Präsentation</vt:lpstr>
      <vt:lpstr>Sample Application</vt:lpstr>
      <vt:lpstr>Sample Application</vt:lpstr>
      <vt:lpstr>PowerPoint-Präsentation</vt:lpstr>
      <vt:lpstr>Sample Application Design</vt:lpstr>
      <vt:lpstr>The Controller</vt:lpstr>
      <vt:lpstr>View Component - Overview.xsp</vt:lpstr>
      <vt:lpstr>View Component - Hero.xsp</vt:lpstr>
      <vt:lpstr>Model Component: Overview</vt:lpstr>
      <vt:lpstr>Model Component: Hero</vt:lpstr>
      <vt:lpstr>Data Access Object ( DAO )</vt:lpstr>
      <vt:lpstr>Changes - What Management Wants …</vt:lpstr>
      <vt:lpstr>Changes - What You Think …</vt:lpstr>
      <vt:lpstr>Changes - What You Need …</vt:lpstr>
      <vt:lpstr>Interface - Definition</vt:lpstr>
      <vt:lpstr>Interface - HowTo</vt:lpstr>
      <vt:lpstr>Interface – How To</vt:lpstr>
      <vt:lpstr>Interface – The Result</vt:lpstr>
      <vt:lpstr>New Class: DaoXml</vt:lpstr>
      <vt:lpstr>New Class: DaoXml</vt:lpstr>
      <vt:lpstr>Implementation Usage</vt:lpstr>
      <vt:lpstr>And Finally … </vt:lpstr>
      <vt:lpstr>PowerPoint-Präsentation</vt:lpstr>
      <vt:lpstr>Useful Links</vt:lpstr>
      <vt:lpstr>Q &amp; A </vt:lpstr>
      <vt:lpstr>PowerPoint-Präsentation</vt:lpstr>
      <vt:lpstr>PowerPoint-Präsentation</vt:lpstr>
      <vt:lpstr>Software Quality – Use The Right Tools</vt:lpstr>
    </vt:vector>
  </TitlesOfParts>
  <Company>eknori.de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In the Fast Lane</dc:title>
  <dc:creator>Ulrich Krause</dc:creator>
  <cp:lastModifiedBy>Ulrich Krause</cp:lastModifiedBy>
  <cp:revision>666</cp:revision>
  <dcterms:created xsi:type="dcterms:W3CDTF">2013-07-20T12:25:47Z</dcterms:created>
  <dcterms:modified xsi:type="dcterms:W3CDTF">2015-08-21T02:37:16Z</dcterms:modified>
</cp:coreProperties>
</file>